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y="5143500" cx="9144000"/>
  <p:notesSz cx="6858000" cy="9144000"/>
  <p:embeddedFontLst>
    <p:embeddedFont>
      <p:font typeface="Roboto"/>
      <p:regular r:id="rId63"/>
      <p:bold r:id="rId64"/>
      <p:italic r:id="rId65"/>
      <p:boldItalic r:id="rId66"/>
    </p:embeddedFont>
    <p:embeddedFont>
      <p:font typeface="Bebas Neue"/>
      <p:regular r:id="rId67"/>
    </p:embeddedFont>
    <p:embeddedFont>
      <p:font typeface="Old Standard TT"/>
      <p:regular r:id="rId68"/>
      <p:bold r:id="rId69"/>
      <p: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71" roundtripDataSignature="AMtx7mh7NmttKZhcw2iTUcLN/4eO7bpu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062323B-56BD-487C-9A7D-AE4133D1AD20}">
  <a:tblStyle styleId="{4062323B-56BD-487C-9A7D-AE4133D1AD2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5A23C6E9-3451-4AA1-AD8C-9A6FB776F8C4}"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1" Type="http://customschemas.google.com/relationships/presentationmetadata" Target="metadata"/><Relationship Id="rId70" Type="http://schemas.openxmlformats.org/officeDocument/2006/relationships/font" Target="fonts/OldStandardTT-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font" Target="fonts/Roboto-bold.fntdata"/><Relationship Id="rId63" Type="http://schemas.openxmlformats.org/officeDocument/2006/relationships/font" Target="fonts/Roboto-regular.fntdata"/><Relationship Id="rId22" Type="http://schemas.openxmlformats.org/officeDocument/2006/relationships/slide" Target="slides/slide16.xml"/><Relationship Id="rId66" Type="http://schemas.openxmlformats.org/officeDocument/2006/relationships/font" Target="fonts/Roboto-boldItalic.fntdata"/><Relationship Id="rId21" Type="http://schemas.openxmlformats.org/officeDocument/2006/relationships/slide" Target="slides/slide15.xml"/><Relationship Id="rId65" Type="http://schemas.openxmlformats.org/officeDocument/2006/relationships/font" Target="fonts/Roboto-italic.fntdata"/><Relationship Id="rId24" Type="http://schemas.openxmlformats.org/officeDocument/2006/relationships/slide" Target="slides/slide18.xml"/><Relationship Id="rId68" Type="http://schemas.openxmlformats.org/officeDocument/2006/relationships/font" Target="fonts/OldStandardTT-regular.fntdata"/><Relationship Id="rId23" Type="http://schemas.openxmlformats.org/officeDocument/2006/relationships/slide" Target="slides/slide17.xml"/><Relationship Id="rId67" Type="http://schemas.openxmlformats.org/officeDocument/2006/relationships/font" Target="fonts/BebasNeue-regular.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OldStandardTT-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 name="Google Shape;5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 name="Google Shape;18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Question 1:</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Which sub-skill of Self-Management involves resisting immediate urges or reactions?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A) Emotional Identification</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B) Self-Reflection</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C) Impulse Control</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D) Goal Setting</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Answer: C) Impulse Control</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1500"/>
              </a:spcBef>
              <a:spcAft>
                <a:spcPts val="0"/>
              </a:spcAft>
              <a:buSzPts val="1100"/>
              <a:buNone/>
            </a:pPr>
            <a:r>
              <a:rPr lang="en" sz="1200">
                <a:solidFill>
                  <a:srgbClr val="374151"/>
                </a:solidFill>
                <a:highlight>
                  <a:schemeClr val="lt1"/>
                </a:highlight>
                <a:latin typeface="Roboto"/>
                <a:ea typeface="Roboto"/>
                <a:cs typeface="Roboto"/>
                <a:sym typeface="Roboto"/>
              </a:rPr>
              <a:t>Question 2:</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Which social-emotional skill involves understanding and sharing others' emotions?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A) Self-Awareness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B) Social Awareness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C) Relationship Skills</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D) Responsible Decision-Making</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Answer: B) Social Awareness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1500"/>
              </a:spcBef>
              <a:spcAft>
                <a:spcPts val="0"/>
              </a:spcAft>
              <a:buSzPts val="1100"/>
              <a:buNone/>
            </a:pPr>
            <a:r>
              <a:t/>
            </a:r>
            <a:endParaRPr>
              <a:highlight>
                <a:schemeClr val="lt1"/>
              </a:highligh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Question 1:</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Which sub-skill of Self-Management involves resisting immediate urges or reactions?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A) Emotional Identification</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B) Self-Reflection</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C) Impulse Control</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D) Goal Setting</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Answer: C) Impulse Control</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1500"/>
              </a:spcBef>
              <a:spcAft>
                <a:spcPts val="0"/>
              </a:spcAft>
              <a:buSzPts val="1100"/>
              <a:buNone/>
            </a:pPr>
            <a:r>
              <a:rPr lang="en" sz="1200">
                <a:solidFill>
                  <a:srgbClr val="374151"/>
                </a:solidFill>
                <a:highlight>
                  <a:schemeClr val="lt1"/>
                </a:highlight>
                <a:latin typeface="Roboto"/>
                <a:ea typeface="Roboto"/>
                <a:cs typeface="Roboto"/>
                <a:sym typeface="Roboto"/>
              </a:rPr>
              <a:t>Question 2:</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Which social-emotional skill involves understanding and sharing others' emotions?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A) Self-Awareness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B) Social Awareness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0"/>
              </a:spcBef>
              <a:spcAft>
                <a:spcPts val="0"/>
              </a:spcAft>
              <a:buSzPts val="1100"/>
              <a:buNone/>
            </a:pPr>
            <a:r>
              <a:rPr lang="en" sz="1200">
                <a:solidFill>
                  <a:srgbClr val="374151"/>
                </a:solidFill>
                <a:highlight>
                  <a:schemeClr val="lt1"/>
                </a:highlight>
                <a:latin typeface="Roboto"/>
                <a:ea typeface="Roboto"/>
                <a:cs typeface="Roboto"/>
                <a:sym typeface="Roboto"/>
              </a:rPr>
              <a:t>C) Relationship Skills</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D) Responsible Decision-Making</a:t>
            </a:r>
            <a:endParaRPr sz="1200">
              <a:solidFill>
                <a:srgbClr val="374151"/>
              </a:solidFill>
              <a:highlight>
                <a:schemeClr val="lt1"/>
              </a:highlight>
              <a:latin typeface="Roboto"/>
              <a:ea typeface="Roboto"/>
              <a:cs typeface="Roboto"/>
              <a:sym typeface="Roboto"/>
            </a:endParaRPr>
          </a:p>
          <a:p>
            <a:pPr indent="0" lvl="0" marL="0" rtl="0" algn="l">
              <a:lnSpc>
                <a:spcPct val="115000"/>
              </a:lnSpc>
              <a:spcBef>
                <a:spcPts val="1500"/>
              </a:spcBef>
              <a:spcAft>
                <a:spcPts val="0"/>
              </a:spcAft>
              <a:buClr>
                <a:schemeClr val="dk1"/>
              </a:buClr>
              <a:buSzPts val="1100"/>
              <a:buFont typeface="Arial"/>
              <a:buNone/>
            </a:pPr>
            <a:r>
              <a:rPr lang="en" sz="1200">
                <a:solidFill>
                  <a:srgbClr val="374151"/>
                </a:solidFill>
                <a:highlight>
                  <a:schemeClr val="lt1"/>
                </a:highlight>
                <a:latin typeface="Roboto"/>
                <a:ea typeface="Roboto"/>
                <a:cs typeface="Roboto"/>
                <a:sym typeface="Roboto"/>
              </a:rPr>
              <a:t>Answer: B) Social Awareness</a:t>
            </a:r>
            <a:endParaRPr sz="1200">
              <a:solidFill>
                <a:srgbClr val="374151"/>
              </a:solidFill>
              <a:highlight>
                <a:schemeClr val="lt1"/>
              </a:highlight>
              <a:latin typeface="Roboto"/>
              <a:ea typeface="Roboto"/>
              <a:cs typeface="Roboto"/>
              <a:sym typeface="Roboto"/>
            </a:endParaRPr>
          </a:p>
          <a:p>
            <a:pPr indent="0" lvl="0" marL="0" rtl="0" algn="l">
              <a:lnSpc>
                <a:spcPct val="100000"/>
              </a:lnSpc>
              <a:spcBef>
                <a:spcPts val="1500"/>
              </a:spcBef>
              <a:spcAft>
                <a:spcPts val="0"/>
              </a:spcAft>
              <a:buSzPts val="1100"/>
              <a:buNone/>
            </a:pPr>
            <a:r>
              <a:t/>
            </a:r>
            <a:endParaRPr>
              <a:highlight>
                <a:schemeClr val="lt1"/>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 name="Google Shape;6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4" name="Google Shape;25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Formal NGN SEEL Curriculum:</a:t>
            </a:r>
            <a:endParaRPr/>
          </a:p>
          <a:p>
            <a:pPr indent="0" lvl="0" marL="0" rtl="0" algn="l">
              <a:lnSpc>
                <a:spcPct val="100000"/>
              </a:lnSpc>
              <a:spcBef>
                <a:spcPts val="0"/>
              </a:spcBef>
              <a:spcAft>
                <a:spcPts val="0"/>
              </a:spcAft>
              <a:buClr>
                <a:schemeClr val="dk1"/>
              </a:buClr>
              <a:buSzPts val="1100"/>
              <a:buFont typeface="Arial"/>
              <a:buNone/>
            </a:pPr>
            <a:r>
              <a:rPr lang="en"/>
              <a:t>1. Structured and planned with predefined lessons.</a:t>
            </a:r>
            <a:endParaRPr/>
          </a:p>
          <a:p>
            <a:pPr indent="0" lvl="0" marL="0" rtl="0" algn="l">
              <a:lnSpc>
                <a:spcPct val="100000"/>
              </a:lnSpc>
              <a:spcBef>
                <a:spcPts val="0"/>
              </a:spcBef>
              <a:spcAft>
                <a:spcPts val="0"/>
              </a:spcAft>
              <a:buClr>
                <a:schemeClr val="dk1"/>
              </a:buClr>
              <a:buSzPts val="1100"/>
              <a:buFont typeface="Arial"/>
              <a:buNone/>
            </a:pPr>
            <a:r>
              <a:rPr lang="en"/>
              <a:t>2. Explicit instruction through dedicated activities and assessments.</a:t>
            </a:r>
            <a:endParaRPr/>
          </a:p>
          <a:p>
            <a:pPr indent="0" lvl="0" marL="0" rtl="0" algn="l">
              <a:lnSpc>
                <a:spcPct val="100000"/>
              </a:lnSpc>
              <a:spcBef>
                <a:spcPts val="0"/>
              </a:spcBef>
              <a:spcAft>
                <a:spcPts val="0"/>
              </a:spcAft>
              <a:buClr>
                <a:schemeClr val="dk1"/>
              </a:buClr>
              <a:buSzPts val="1100"/>
              <a:buFont typeface="Arial"/>
              <a:buNone/>
            </a:pPr>
            <a:r>
              <a:rPr lang="en"/>
              <a:t>3. Assessed formally to measure student progress.</a:t>
            </a:r>
            <a:endParaRPr/>
          </a:p>
          <a:p>
            <a:pPr indent="0" lvl="0" marL="0" rtl="0" algn="l">
              <a:lnSpc>
                <a:spcPct val="100000"/>
              </a:lnSpc>
              <a:spcBef>
                <a:spcPts val="0"/>
              </a:spcBef>
              <a:spcAft>
                <a:spcPts val="0"/>
              </a:spcAft>
              <a:buClr>
                <a:schemeClr val="dk1"/>
              </a:buClr>
              <a:buSzPts val="1100"/>
              <a:buFont typeface="Arial"/>
              <a:buNone/>
            </a:pPr>
            <a:r>
              <a:rPr lang="en"/>
              <a:t>4. Integrated into the regular school curriculum.</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Informal NGN SEEL Curriculum:</a:t>
            </a:r>
            <a:endParaRPr/>
          </a:p>
          <a:p>
            <a:pPr indent="0" lvl="0" marL="0" rtl="0" algn="l">
              <a:lnSpc>
                <a:spcPct val="100000"/>
              </a:lnSpc>
              <a:spcBef>
                <a:spcPts val="0"/>
              </a:spcBef>
              <a:spcAft>
                <a:spcPts val="0"/>
              </a:spcAft>
              <a:buClr>
                <a:schemeClr val="dk1"/>
              </a:buClr>
              <a:buSzPts val="1100"/>
              <a:buFont typeface="Arial"/>
              <a:buNone/>
            </a:pPr>
            <a:r>
              <a:rPr lang="en"/>
              <a:t>1. Unstructured, derived from everyday experiences.</a:t>
            </a:r>
            <a:endParaRPr/>
          </a:p>
          <a:p>
            <a:pPr indent="0" lvl="0" marL="0" rtl="0" algn="l">
              <a:lnSpc>
                <a:spcPct val="100000"/>
              </a:lnSpc>
              <a:spcBef>
                <a:spcPts val="0"/>
              </a:spcBef>
              <a:spcAft>
                <a:spcPts val="0"/>
              </a:spcAft>
              <a:buClr>
                <a:schemeClr val="dk1"/>
              </a:buClr>
              <a:buSzPts val="1100"/>
              <a:buFont typeface="Arial"/>
              <a:buNone/>
            </a:pPr>
            <a:r>
              <a:rPr lang="en"/>
              <a:t>2. Implicit learning through observation and informal conversations.</a:t>
            </a:r>
            <a:endParaRPr/>
          </a:p>
          <a:p>
            <a:pPr indent="0" lvl="0" marL="0" rtl="0" algn="l">
              <a:lnSpc>
                <a:spcPct val="100000"/>
              </a:lnSpc>
              <a:spcBef>
                <a:spcPts val="0"/>
              </a:spcBef>
              <a:spcAft>
                <a:spcPts val="0"/>
              </a:spcAft>
              <a:buClr>
                <a:schemeClr val="dk1"/>
              </a:buClr>
              <a:buSzPts val="1100"/>
              <a:buFont typeface="Arial"/>
              <a:buNone/>
            </a:pPr>
            <a:r>
              <a:rPr lang="en"/>
              <a:t>3. Not formally assessed, but observed through behavior and interactions.</a:t>
            </a:r>
            <a:endParaRPr/>
          </a:p>
          <a:p>
            <a:pPr indent="0" lvl="0" marL="0" rtl="0" algn="l">
              <a:lnSpc>
                <a:spcPct val="100000"/>
              </a:lnSpc>
              <a:spcBef>
                <a:spcPts val="0"/>
              </a:spcBef>
              <a:spcAft>
                <a:spcPts val="0"/>
              </a:spcAft>
              <a:buClr>
                <a:schemeClr val="dk1"/>
              </a:buClr>
              <a:buSzPts val="1100"/>
              <a:buFont typeface="Arial"/>
              <a:buNone/>
            </a:pPr>
            <a:r>
              <a:rPr lang="en"/>
              <a:t>4. Naturally integrated into school life.</a:t>
            </a:r>
            <a:endParaRPr/>
          </a:p>
          <a:p>
            <a:pPr indent="0" lvl="0" marL="0" rtl="0" algn="l">
              <a:lnSpc>
                <a:spcPct val="100000"/>
              </a:lnSpc>
              <a:spcBef>
                <a:spcPts val="0"/>
              </a:spcBef>
              <a:spcAft>
                <a:spcPts val="0"/>
              </a:spcAft>
              <a:buClr>
                <a:schemeClr val="dk1"/>
              </a:buClr>
              <a:buSzPts val="1100"/>
              <a:buFont typeface="Arial"/>
              <a:buNone/>
            </a:pPr>
            <a:r>
              <a:rPr lang="en"/>
              <a:t>5. May lack standardization, objective assessment, and structured guidance.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Note: Informal NGN SEEL curriculums may have limitations in terms of credibility due to the absence of standardization, subjective nature, limited assessment methods, reliance on implicit learning, and potential gaps in skill development.</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6" name="Google Shape;266;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3" name="Google Shape;273;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0" name="Google Shape;28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26c0c997d8a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26c0c997d8a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26c0c997d8a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26c0c997d8a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26c0c997d8a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26c0c997d8a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26c0c997d8a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26c0c997d8a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6c0c997d8a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26c0c997d8a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6c0c997d8a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26c0c997d8a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26c0c997d8a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26c0c997d8a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Question 1:</a:t>
            </a:r>
            <a:endParaRPr/>
          </a:p>
          <a:p>
            <a:pPr indent="0" lvl="0" marL="0" rtl="0" algn="l">
              <a:lnSpc>
                <a:spcPct val="100000"/>
              </a:lnSpc>
              <a:spcBef>
                <a:spcPts val="0"/>
              </a:spcBef>
              <a:spcAft>
                <a:spcPts val="0"/>
              </a:spcAft>
              <a:buClr>
                <a:schemeClr val="dk1"/>
              </a:buClr>
              <a:buSzPts val="1100"/>
              <a:buFont typeface="Arial"/>
              <a:buNone/>
            </a:pPr>
            <a:r>
              <a:rPr lang="en"/>
              <a:t>Which factor can contribute to the ineffectiveness of SEEL curriculum implementation?</a:t>
            </a:r>
            <a:endParaRPr/>
          </a:p>
          <a:p>
            <a:pPr indent="0" lvl="0" marL="0" rtl="0" algn="l">
              <a:lnSpc>
                <a:spcPct val="100000"/>
              </a:lnSpc>
              <a:spcBef>
                <a:spcPts val="0"/>
              </a:spcBef>
              <a:spcAft>
                <a:spcPts val="0"/>
              </a:spcAft>
              <a:buClr>
                <a:schemeClr val="dk1"/>
              </a:buClr>
              <a:buSzPts val="1100"/>
              <a:buFont typeface="Arial"/>
              <a:buNone/>
            </a:pPr>
            <a:r>
              <a:rPr lang="en"/>
              <a:t>A) Lack of parental involvement</a:t>
            </a:r>
            <a:endParaRPr/>
          </a:p>
          <a:p>
            <a:pPr indent="0" lvl="0" marL="0" rtl="0" algn="l">
              <a:lnSpc>
                <a:spcPct val="100000"/>
              </a:lnSpc>
              <a:spcBef>
                <a:spcPts val="0"/>
              </a:spcBef>
              <a:spcAft>
                <a:spcPts val="0"/>
              </a:spcAft>
              <a:buClr>
                <a:schemeClr val="dk1"/>
              </a:buClr>
              <a:buSzPts val="1100"/>
              <a:buFont typeface="Arial"/>
              <a:buNone/>
            </a:pPr>
            <a:r>
              <a:rPr lang="en"/>
              <a:t>B) Developmentally appropriate curriculum</a:t>
            </a:r>
            <a:endParaRPr/>
          </a:p>
          <a:p>
            <a:pPr indent="0" lvl="0" marL="0" rtl="0" algn="l">
              <a:lnSpc>
                <a:spcPct val="100000"/>
              </a:lnSpc>
              <a:spcBef>
                <a:spcPts val="0"/>
              </a:spcBef>
              <a:spcAft>
                <a:spcPts val="0"/>
              </a:spcAft>
              <a:buClr>
                <a:schemeClr val="dk1"/>
              </a:buClr>
              <a:buSzPts val="1100"/>
              <a:buFont typeface="Arial"/>
              <a:buNone/>
            </a:pPr>
            <a:r>
              <a:rPr lang="en"/>
              <a:t>C) Trained staff</a:t>
            </a:r>
            <a:endParaRPr/>
          </a:p>
          <a:p>
            <a:pPr indent="0" lvl="0" marL="0" rtl="0" algn="l">
              <a:lnSpc>
                <a:spcPct val="100000"/>
              </a:lnSpc>
              <a:spcBef>
                <a:spcPts val="0"/>
              </a:spcBef>
              <a:spcAft>
                <a:spcPts val="0"/>
              </a:spcAft>
              <a:buClr>
                <a:schemeClr val="dk1"/>
              </a:buClr>
              <a:buSzPts val="1100"/>
              <a:buFont typeface="Arial"/>
              <a:buNone/>
            </a:pPr>
            <a:r>
              <a:rPr lang="en"/>
              <a:t>D) Pre and post assessments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Answer: A) Lack of parental involvement</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Question 2:</a:t>
            </a:r>
            <a:endParaRPr/>
          </a:p>
          <a:p>
            <a:pPr indent="0" lvl="0" marL="0" rtl="0" algn="l">
              <a:lnSpc>
                <a:spcPct val="100000"/>
              </a:lnSpc>
              <a:spcBef>
                <a:spcPts val="0"/>
              </a:spcBef>
              <a:spcAft>
                <a:spcPts val="0"/>
              </a:spcAft>
              <a:buClr>
                <a:schemeClr val="dk1"/>
              </a:buClr>
              <a:buSzPts val="1100"/>
              <a:buFont typeface="Arial"/>
              <a:buNone/>
            </a:pPr>
            <a:r>
              <a:rPr lang="en"/>
              <a:t>Which factor is mentioned as a reason for ineffective SEEL curriculum implementation?</a:t>
            </a:r>
            <a:endParaRPr/>
          </a:p>
          <a:p>
            <a:pPr indent="0" lvl="0" marL="0" rtl="0" algn="l">
              <a:lnSpc>
                <a:spcPct val="100000"/>
              </a:lnSpc>
              <a:spcBef>
                <a:spcPts val="0"/>
              </a:spcBef>
              <a:spcAft>
                <a:spcPts val="0"/>
              </a:spcAft>
              <a:buClr>
                <a:schemeClr val="dk1"/>
              </a:buClr>
              <a:buSzPts val="1100"/>
              <a:buFont typeface="Arial"/>
              <a:buNone/>
            </a:pPr>
            <a:r>
              <a:rPr lang="en"/>
              <a:t>A) Group and individual activities</a:t>
            </a:r>
            <a:endParaRPr/>
          </a:p>
          <a:p>
            <a:pPr indent="0" lvl="0" marL="0" rtl="0" algn="l">
              <a:lnSpc>
                <a:spcPct val="100000"/>
              </a:lnSpc>
              <a:spcBef>
                <a:spcPts val="0"/>
              </a:spcBef>
              <a:spcAft>
                <a:spcPts val="0"/>
              </a:spcAft>
              <a:buClr>
                <a:schemeClr val="dk1"/>
              </a:buClr>
              <a:buSzPts val="1100"/>
              <a:buFont typeface="Arial"/>
              <a:buNone/>
            </a:pPr>
            <a:r>
              <a:rPr lang="en"/>
              <a:t>B) Scientific and well-structured curriculum</a:t>
            </a:r>
            <a:endParaRPr/>
          </a:p>
          <a:p>
            <a:pPr indent="0" lvl="0" marL="0" rtl="0" algn="l">
              <a:lnSpc>
                <a:spcPct val="100000"/>
              </a:lnSpc>
              <a:spcBef>
                <a:spcPts val="0"/>
              </a:spcBef>
              <a:spcAft>
                <a:spcPts val="0"/>
              </a:spcAft>
              <a:buClr>
                <a:schemeClr val="dk1"/>
              </a:buClr>
              <a:buSzPts val="1100"/>
              <a:buFont typeface="Arial"/>
              <a:buNone/>
            </a:pPr>
            <a:r>
              <a:rPr lang="en"/>
              <a:t>C) Minimum 3 classes a week</a:t>
            </a:r>
            <a:endParaRPr/>
          </a:p>
          <a:p>
            <a:pPr indent="0" lvl="0" marL="0" rtl="0" algn="l">
              <a:lnSpc>
                <a:spcPct val="100000"/>
              </a:lnSpc>
              <a:spcBef>
                <a:spcPts val="0"/>
              </a:spcBef>
              <a:spcAft>
                <a:spcPts val="0"/>
              </a:spcAft>
              <a:buClr>
                <a:schemeClr val="dk1"/>
              </a:buClr>
              <a:buSzPts val="1100"/>
              <a:buFont typeface="Arial"/>
              <a:buNone/>
            </a:pPr>
            <a:r>
              <a:rPr lang="en"/>
              <a:t>D) Lack of consistency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Answer: D) Lack of consistency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Question 1:</a:t>
            </a:r>
            <a:endParaRPr/>
          </a:p>
          <a:p>
            <a:pPr indent="0" lvl="0" marL="0" rtl="0" algn="l">
              <a:lnSpc>
                <a:spcPct val="100000"/>
              </a:lnSpc>
              <a:spcBef>
                <a:spcPts val="0"/>
              </a:spcBef>
              <a:spcAft>
                <a:spcPts val="0"/>
              </a:spcAft>
              <a:buSzPts val="1100"/>
              <a:buNone/>
            </a:pPr>
            <a:r>
              <a:rPr lang="en"/>
              <a:t>Which factor can contribute to the ineffectiveness of SEEL curriculum implementation?</a:t>
            </a:r>
            <a:endParaRPr/>
          </a:p>
          <a:p>
            <a:pPr indent="0" lvl="0" marL="0" rtl="0" algn="l">
              <a:lnSpc>
                <a:spcPct val="100000"/>
              </a:lnSpc>
              <a:spcBef>
                <a:spcPts val="0"/>
              </a:spcBef>
              <a:spcAft>
                <a:spcPts val="0"/>
              </a:spcAft>
              <a:buSzPts val="1100"/>
              <a:buNone/>
            </a:pPr>
            <a:r>
              <a:rPr lang="en"/>
              <a:t>A) Lack of parental involvement</a:t>
            </a:r>
            <a:endParaRPr/>
          </a:p>
          <a:p>
            <a:pPr indent="0" lvl="0" marL="0" rtl="0" algn="l">
              <a:lnSpc>
                <a:spcPct val="100000"/>
              </a:lnSpc>
              <a:spcBef>
                <a:spcPts val="0"/>
              </a:spcBef>
              <a:spcAft>
                <a:spcPts val="0"/>
              </a:spcAft>
              <a:buSzPts val="1100"/>
              <a:buNone/>
            </a:pPr>
            <a:r>
              <a:rPr lang="en"/>
              <a:t>B) Developmentally appropriate curriculum</a:t>
            </a:r>
            <a:endParaRPr/>
          </a:p>
          <a:p>
            <a:pPr indent="0" lvl="0" marL="0" rtl="0" algn="l">
              <a:lnSpc>
                <a:spcPct val="100000"/>
              </a:lnSpc>
              <a:spcBef>
                <a:spcPts val="0"/>
              </a:spcBef>
              <a:spcAft>
                <a:spcPts val="0"/>
              </a:spcAft>
              <a:buSzPts val="1100"/>
              <a:buNone/>
            </a:pPr>
            <a:r>
              <a:rPr lang="en"/>
              <a:t>C) Trained staff</a:t>
            </a:r>
            <a:endParaRPr/>
          </a:p>
          <a:p>
            <a:pPr indent="0" lvl="0" marL="0" rtl="0" algn="l">
              <a:lnSpc>
                <a:spcPct val="100000"/>
              </a:lnSpc>
              <a:spcBef>
                <a:spcPts val="0"/>
              </a:spcBef>
              <a:spcAft>
                <a:spcPts val="0"/>
              </a:spcAft>
              <a:buSzPts val="1100"/>
              <a:buNone/>
            </a:pPr>
            <a:r>
              <a:rPr lang="en"/>
              <a:t>D) Pre and post assessments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Answer: A) Lack of parental involvement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Question 2:</a:t>
            </a:r>
            <a:endParaRPr/>
          </a:p>
          <a:p>
            <a:pPr indent="0" lvl="0" marL="0" rtl="0" algn="l">
              <a:lnSpc>
                <a:spcPct val="100000"/>
              </a:lnSpc>
              <a:spcBef>
                <a:spcPts val="0"/>
              </a:spcBef>
              <a:spcAft>
                <a:spcPts val="0"/>
              </a:spcAft>
              <a:buSzPts val="1100"/>
              <a:buNone/>
            </a:pPr>
            <a:r>
              <a:rPr lang="en"/>
              <a:t>Which factor is mentioned as a reason for ineffective SEEL curriculum implementation?</a:t>
            </a:r>
            <a:endParaRPr/>
          </a:p>
          <a:p>
            <a:pPr indent="0" lvl="0" marL="0" rtl="0" algn="l">
              <a:lnSpc>
                <a:spcPct val="100000"/>
              </a:lnSpc>
              <a:spcBef>
                <a:spcPts val="0"/>
              </a:spcBef>
              <a:spcAft>
                <a:spcPts val="0"/>
              </a:spcAft>
              <a:buSzPts val="1100"/>
              <a:buNone/>
            </a:pPr>
            <a:r>
              <a:rPr lang="en"/>
              <a:t>A) Group and individual activities</a:t>
            </a:r>
            <a:endParaRPr/>
          </a:p>
          <a:p>
            <a:pPr indent="0" lvl="0" marL="0" rtl="0" algn="l">
              <a:lnSpc>
                <a:spcPct val="100000"/>
              </a:lnSpc>
              <a:spcBef>
                <a:spcPts val="0"/>
              </a:spcBef>
              <a:spcAft>
                <a:spcPts val="0"/>
              </a:spcAft>
              <a:buSzPts val="1100"/>
              <a:buNone/>
            </a:pPr>
            <a:r>
              <a:rPr lang="en"/>
              <a:t>B) Scientific and well-structured curriculum</a:t>
            </a:r>
            <a:endParaRPr/>
          </a:p>
          <a:p>
            <a:pPr indent="0" lvl="0" marL="0" rtl="0" algn="l">
              <a:lnSpc>
                <a:spcPct val="100000"/>
              </a:lnSpc>
              <a:spcBef>
                <a:spcPts val="0"/>
              </a:spcBef>
              <a:spcAft>
                <a:spcPts val="0"/>
              </a:spcAft>
              <a:buSzPts val="1100"/>
              <a:buNone/>
            </a:pPr>
            <a:r>
              <a:rPr lang="en"/>
              <a:t>C) Minimum 3 classes a week</a:t>
            </a:r>
            <a:endParaRPr/>
          </a:p>
          <a:p>
            <a:pPr indent="0" lvl="0" marL="0" rtl="0" algn="l">
              <a:lnSpc>
                <a:spcPct val="100000"/>
              </a:lnSpc>
              <a:spcBef>
                <a:spcPts val="0"/>
              </a:spcBef>
              <a:spcAft>
                <a:spcPts val="0"/>
              </a:spcAft>
              <a:buSzPts val="1100"/>
              <a:buNone/>
            </a:pPr>
            <a:r>
              <a:rPr lang="en"/>
              <a:t>D) Lack of consistency</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Answer: D) Lack of consistency</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26c0c997d8a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26c0c997d8a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 name="Google Shape;360;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This activity can be done with the participants</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26c0c997d8a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26c0c997d8a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26c0c997d8a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26c0c997d8a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6" name="Google Shape;386;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3" name="Google Shape;393;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7" name="Google Shape;407;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4" name="Google Shape;414;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26c0c997d8a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26c0c997d8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3" name="Google Shape;433;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26c0c997d8a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26c0c997d8a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26c0c997d8a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26c0c997d8a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26c0c997d8a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26c0c997d8a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0" name="Google Shape;46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26c0c997d8a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26c0c997d8a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9" name="Google Shape;479;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7" name="Google Shape;487;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628650" rtl="0" algn="just">
              <a:lnSpc>
                <a:spcPct val="115000"/>
              </a:lnSpc>
              <a:spcBef>
                <a:spcPts val="1200"/>
              </a:spcBef>
              <a:spcAft>
                <a:spcPts val="0"/>
              </a:spcAft>
              <a:buClr>
                <a:schemeClr val="dk1"/>
              </a:buClr>
              <a:buSzPts val="1200"/>
              <a:buFont typeface="Calibri"/>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Times New Roman"/>
              <a:buChar char="●"/>
            </a:pPr>
            <a:r>
              <a:rPr lang="en" sz="1800">
                <a:solidFill>
                  <a:schemeClr val="dk1"/>
                </a:solidFill>
                <a:latin typeface="Times New Roman"/>
                <a:ea typeface="Times New Roman"/>
                <a:cs typeface="Times New Roman"/>
                <a:sym typeface="Times New Roman"/>
              </a:rPr>
              <a:t>NEP 2020 integrates NGN SEEL skills through a comprehensive curriculum, inclusive of CASEL Skills, across all subjects and educational levels. </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 sz="1800">
                <a:solidFill>
                  <a:schemeClr val="dk1"/>
                </a:solidFill>
                <a:latin typeface="Times New Roman"/>
                <a:ea typeface="Times New Roman"/>
                <a:cs typeface="Times New Roman"/>
                <a:sym typeface="Times New Roman"/>
              </a:rPr>
              <a:t>Pedagogical approaches like group, experiential, collaborative, and reflective learning are emphasized. </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 sz="1800">
                <a:solidFill>
                  <a:schemeClr val="dk1"/>
                </a:solidFill>
                <a:latin typeface="Times New Roman"/>
                <a:ea typeface="Times New Roman"/>
                <a:cs typeface="Times New Roman"/>
                <a:sym typeface="Times New Roman"/>
              </a:rPr>
              <a:t>Teacher training is provided to ensure effective NGN SEEL instruction. </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 sz="1800">
                <a:solidFill>
                  <a:schemeClr val="dk1"/>
                </a:solidFill>
                <a:latin typeface="Times New Roman"/>
                <a:ea typeface="Times New Roman"/>
                <a:cs typeface="Times New Roman"/>
                <a:sym typeface="Times New Roman"/>
              </a:rPr>
              <a:t>Assessment and evaluation play a vital role in policy development and approach updates. Co-curricular activities such as sports, arts, and community service are used to promote NGN SEEL in real-life contexts.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 name="Shape 9"/>
        <p:cNvGrpSpPr/>
        <p:nvPr/>
      </p:nvGrpSpPr>
      <p:grpSpPr>
        <a:xfrm>
          <a:off x="0" y="0"/>
          <a:ext cx="0" cy="0"/>
          <a:chOff x="0" y="0"/>
          <a:chExt cx="0" cy="0"/>
        </a:xfrm>
      </p:grpSpPr>
      <p:sp>
        <p:nvSpPr>
          <p:cNvPr id="10" name="Google Shape;10;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
        <p:nvSpPr>
          <p:cNvPr id="11" name="Google Shape;11;p45"/>
          <p:cNvSpPr txBox="1"/>
          <p:nvPr/>
        </p:nvSpPr>
        <p:spPr>
          <a:xfrm>
            <a:off x="729550" y="4774200"/>
            <a:ext cx="774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400"/>
              <a:buFont typeface="Arial"/>
              <a:buNone/>
            </a:pPr>
            <a:r>
              <a:rPr b="1" lang="en">
                <a:solidFill>
                  <a:srgbClr val="1D1C1D"/>
                </a:solidFill>
                <a:highlight>
                  <a:srgbClr val="FFFFFF"/>
                </a:highlight>
                <a:latin typeface="Times New Roman"/>
                <a:ea typeface="Times New Roman"/>
                <a:cs typeface="Times New Roman"/>
                <a:sym typeface="Times New Roman"/>
              </a:rPr>
              <a:t>| NGN SEEL | NGNSoft Inc., USA | Sanjeev Tanna Education Private LTD (STEPL), India |</a:t>
            </a:r>
            <a:endParaRPr>
              <a:highlight>
                <a:srgbClr val="FFFFFF"/>
              </a:highlight>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200"/>
              <a:buFont typeface="Arial"/>
              <a:buNone/>
            </a:pPr>
            <a:r>
              <a:t/>
            </a:r>
            <a:endParaRPr b="1" sz="1200">
              <a:latin typeface="Times New Roman"/>
              <a:ea typeface="Times New Roman"/>
              <a:cs typeface="Times New Roman"/>
              <a:sym typeface="Times New Roman"/>
            </a:endParaRPr>
          </a:p>
        </p:txBody>
      </p:sp>
      <p:pic>
        <p:nvPicPr>
          <p:cNvPr id="12" name="Google Shape;12;p45"/>
          <p:cNvPicPr preferRelativeResize="0"/>
          <p:nvPr/>
        </p:nvPicPr>
        <p:blipFill>
          <a:blip r:embed="rId2">
            <a:alphaModFix/>
          </a:blip>
          <a:stretch>
            <a:fillRect/>
          </a:stretch>
        </p:blipFill>
        <p:spPr>
          <a:xfrm>
            <a:off x="189125" y="157550"/>
            <a:ext cx="818025" cy="818025"/>
          </a:xfrm>
          <a:prstGeom prst="rect">
            <a:avLst/>
          </a:prstGeom>
          <a:noFill/>
          <a:ln>
            <a:noFill/>
          </a:ln>
        </p:spPr>
      </p:pic>
      <p:pic>
        <p:nvPicPr>
          <p:cNvPr id="13" name="Google Shape;13;p45"/>
          <p:cNvPicPr preferRelativeResize="0"/>
          <p:nvPr/>
        </p:nvPicPr>
        <p:blipFill rotWithShape="1">
          <a:blip r:embed="rId3">
            <a:alphaModFix/>
          </a:blip>
          <a:srcRect b="0" l="0" r="0" t="0"/>
          <a:stretch/>
        </p:blipFill>
        <p:spPr>
          <a:xfrm>
            <a:off x="8261400" y="160150"/>
            <a:ext cx="709175" cy="70917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5" name="Shape 45"/>
        <p:cNvGrpSpPr/>
        <p:nvPr/>
      </p:nvGrpSpPr>
      <p:grpSpPr>
        <a:xfrm>
          <a:off x="0" y="0"/>
          <a:ext cx="0" cy="0"/>
          <a:chOff x="0" y="0"/>
          <a:chExt cx="0" cy="0"/>
        </a:xfrm>
      </p:grpSpPr>
      <p:sp>
        <p:nvSpPr>
          <p:cNvPr id="46" name="Google Shape;46;p5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7" name="Google Shape;47;p5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8" name="Google Shape;48;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 name="Shape 14"/>
        <p:cNvGrpSpPr/>
        <p:nvPr/>
      </p:nvGrpSpPr>
      <p:grpSpPr>
        <a:xfrm>
          <a:off x="0" y="0"/>
          <a:ext cx="0" cy="0"/>
          <a:chOff x="0" y="0"/>
          <a:chExt cx="0" cy="0"/>
        </a:xfrm>
      </p:grpSpPr>
      <p:sp>
        <p:nvSpPr>
          <p:cNvPr id="15" name="Google Shape;15;p4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6" name="Google Shape;16;p4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7" name="Google Shape;17;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 name="Shape 18"/>
        <p:cNvGrpSpPr/>
        <p:nvPr/>
      </p:nvGrpSpPr>
      <p:grpSpPr>
        <a:xfrm>
          <a:off x="0" y="0"/>
          <a:ext cx="0" cy="0"/>
          <a:chOff x="0" y="0"/>
          <a:chExt cx="0" cy="0"/>
        </a:xfrm>
      </p:grpSpPr>
      <p:sp>
        <p:nvSpPr>
          <p:cNvPr id="19" name="Google Shape;19;p4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0" name="Google Shape;20;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3" name="Google Shape;23;p4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4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4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5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1" name="Google Shape;31;p5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3" name="Shape 33"/>
        <p:cNvGrpSpPr/>
        <p:nvPr/>
      </p:nvGrpSpPr>
      <p:grpSpPr>
        <a:xfrm>
          <a:off x="0" y="0"/>
          <a:ext cx="0" cy="0"/>
          <a:chOff x="0" y="0"/>
          <a:chExt cx="0" cy="0"/>
        </a:xfrm>
      </p:grpSpPr>
      <p:sp>
        <p:nvSpPr>
          <p:cNvPr id="34" name="Google Shape;34;p5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5" name="Google Shape;35;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5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5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9" name="Google Shape;39;p5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0" name="Google Shape;40;p5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1" name="Google Shape;41;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 name="Shape 42"/>
        <p:cNvGrpSpPr/>
        <p:nvPr/>
      </p:nvGrpSpPr>
      <p:grpSpPr>
        <a:xfrm>
          <a:off x="0" y="0"/>
          <a:ext cx="0" cy="0"/>
          <a:chOff x="0" y="0"/>
          <a:chExt cx="0" cy="0"/>
        </a:xfrm>
      </p:grpSpPr>
      <p:sp>
        <p:nvSpPr>
          <p:cNvPr id="43" name="Google Shape;43;p5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4" name="Google Shape;44;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2pPr>
            <a:lvl3pPr lvl="2"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3pPr>
            <a:lvl4pPr lvl="3"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4pPr>
            <a:lvl5pPr lvl="4"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5pPr>
            <a:lvl6pPr lvl="5"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6pPr>
            <a:lvl7pPr lvl="6"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7pPr>
            <a:lvl8pPr lvl="7"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8pPr>
            <a:lvl9pPr lvl="8" marR="0" rtl="0" algn="l">
              <a:lnSpc>
                <a:spcPct val="100000"/>
              </a:lnSpc>
              <a:spcBef>
                <a:spcPts val="0"/>
              </a:spcBef>
              <a:spcAft>
                <a:spcPts val="0"/>
              </a:spcAft>
              <a:buClr>
                <a:schemeClr val="dk1"/>
              </a:buClr>
              <a:buSzPts val="2800"/>
              <a:buFont typeface="Times New Roman"/>
              <a:buNone/>
              <a:defRPr b="0" i="0" sz="2800" u="none" cap="none" strike="noStrike">
                <a:solidFill>
                  <a:schemeClr val="dk1"/>
                </a:solidFill>
                <a:latin typeface="Times New Roman"/>
                <a:ea typeface="Times New Roman"/>
                <a:cs typeface="Times New Roman"/>
                <a:sym typeface="Times New Roman"/>
              </a:defRPr>
            </a:lvl9pPr>
          </a:lstStyle>
          <a:p/>
        </p:txBody>
      </p:sp>
      <p:sp>
        <p:nvSpPr>
          <p:cNvPr id="7" name="Google Shape;7;p4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Times New Roman"/>
              <a:buChar char="●"/>
              <a:defRPr b="0" i="0" sz="1800" u="none" cap="none" strike="noStrike">
                <a:solidFill>
                  <a:schemeClr val="dk2"/>
                </a:solidFill>
                <a:latin typeface="Times New Roman"/>
                <a:ea typeface="Times New Roman"/>
                <a:cs typeface="Times New Roman"/>
                <a:sym typeface="Times New Roman"/>
              </a:defRPr>
            </a:lvl1pPr>
            <a:lvl2pPr indent="-317500" lvl="1" marL="9144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2pPr>
            <a:lvl3pPr indent="-317500" lvl="2" marL="13716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3pPr>
            <a:lvl4pPr indent="-317500" lvl="3" marL="18288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4pPr>
            <a:lvl5pPr indent="-317500" lvl="4" marL="22860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5pPr>
            <a:lvl6pPr indent="-317500" lvl="5" marL="27432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6pPr>
            <a:lvl7pPr indent="-317500" lvl="6" marL="32004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7pPr>
            <a:lvl8pPr indent="-317500" lvl="7" marL="36576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8pPr>
            <a:lvl9pPr indent="-317500" lvl="8" marL="4114800" marR="0" rtl="0" algn="l">
              <a:lnSpc>
                <a:spcPct val="115000"/>
              </a:lnSpc>
              <a:spcBef>
                <a:spcPts val="0"/>
              </a:spcBef>
              <a:spcAft>
                <a:spcPts val="0"/>
              </a:spcAft>
              <a:buClr>
                <a:schemeClr val="dk2"/>
              </a:buClr>
              <a:buSzPts val="1400"/>
              <a:buFont typeface="Times New Roman"/>
              <a:buChar char="■"/>
              <a:defRPr b="0" i="0" sz="1400" u="none" cap="none" strike="noStrike">
                <a:solidFill>
                  <a:schemeClr val="dk2"/>
                </a:solidFill>
                <a:latin typeface="Times New Roman"/>
                <a:ea typeface="Times New Roman"/>
                <a:cs typeface="Times New Roman"/>
                <a:sym typeface="Times New Roman"/>
              </a:defRPr>
            </a:lvl9pPr>
          </a:lstStyle>
          <a:p/>
        </p:txBody>
      </p:sp>
      <p:sp>
        <p:nvSpPr>
          <p:cNvPr id="8" name="Google Shape;8;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17.png"/><Relationship Id="rId5" Type="http://schemas.openxmlformats.org/officeDocument/2006/relationships/image" Target="../media/image20.png"/><Relationship Id="rId6"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6.jpg"/><Relationship Id="rId6"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1.png"/><Relationship Id="rId4" Type="http://schemas.openxmlformats.org/officeDocument/2006/relationships/hyperlink" Target="https://www.youtube.com/watch?v=5tkgOnf48CY" TargetMode="External"/><Relationship Id="rId5" Type="http://schemas.openxmlformats.org/officeDocument/2006/relationships/image" Target="../media/image4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5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4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1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1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4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3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4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3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 name="Shape 54"/>
        <p:cNvGrpSpPr/>
        <p:nvPr/>
      </p:nvGrpSpPr>
      <p:grpSpPr>
        <a:xfrm>
          <a:off x="0" y="0"/>
          <a:ext cx="0" cy="0"/>
          <a:chOff x="0" y="0"/>
          <a:chExt cx="0" cy="0"/>
        </a:xfrm>
      </p:grpSpPr>
      <p:sp>
        <p:nvSpPr>
          <p:cNvPr id="55" name="Google Shape;55;p1"/>
          <p:cNvSpPr txBox="1"/>
          <p:nvPr>
            <p:ph idx="4294967295" type="body"/>
          </p:nvPr>
        </p:nvSpPr>
        <p:spPr>
          <a:xfrm>
            <a:off x="311700" y="692550"/>
            <a:ext cx="8520600" cy="4048200"/>
          </a:xfrm>
          <a:prstGeom prst="rect">
            <a:avLst/>
          </a:prstGeom>
          <a:noFill/>
          <a:ln>
            <a:noFill/>
          </a:ln>
        </p:spPr>
        <p:txBody>
          <a:bodyPr anchorCtr="0" anchor="t" bIns="91425" lIns="91425" spcFirstLastPara="1" rIns="91425" wrap="square" tIns="91425">
            <a:normAutofit/>
          </a:bodyPr>
          <a:lstStyle/>
          <a:p>
            <a:pPr indent="0" lvl="0" marL="0" rtl="0" algn="ctr">
              <a:lnSpc>
                <a:spcPct val="120000"/>
              </a:lnSpc>
              <a:spcBef>
                <a:spcPts val="0"/>
              </a:spcBef>
              <a:spcAft>
                <a:spcPts val="0"/>
              </a:spcAft>
              <a:buClr>
                <a:schemeClr val="dk1"/>
              </a:buClr>
              <a:buSzPts val="990"/>
              <a:buFont typeface="Arial"/>
              <a:buNone/>
            </a:pPr>
            <a:r>
              <a:rPr b="1" lang="en" sz="2100">
                <a:solidFill>
                  <a:srgbClr val="3A3A3A"/>
                </a:solidFill>
                <a:highlight>
                  <a:schemeClr val="lt1"/>
                </a:highlight>
              </a:rPr>
              <a:t>Implementing NEP 2020’s Socio-Emotional Learning: Addressing Challenges with Formal and Informal Curriculum (NGN SEEL)</a:t>
            </a:r>
            <a:endParaRPr b="1" sz="2100">
              <a:solidFill>
                <a:srgbClr val="3A3A3A"/>
              </a:solidFill>
              <a:highlight>
                <a:schemeClr val="lt1"/>
              </a:highlight>
            </a:endParaRPr>
          </a:p>
          <a:p>
            <a:pPr indent="0" lvl="0" marL="0" rtl="0" algn="l">
              <a:lnSpc>
                <a:spcPct val="120000"/>
              </a:lnSpc>
              <a:spcBef>
                <a:spcPts val="1100"/>
              </a:spcBef>
              <a:spcAft>
                <a:spcPts val="1100"/>
              </a:spcAft>
              <a:buClr>
                <a:schemeClr val="dk1"/>
              </a:buClr>
              <a:buSzPts val="990"/>
              <a:buFont typeface="Arial"/>
              <a:buNone/>
            </a:pPr>
            <a:r>
              <a:t/>
            </a:r>
            <a:endParaRPr b="1" sz="2500">
              <a:solidFill>
                <a:srgbClr val="3A3A3A"/>
              </a:solidFill>
              <a:highlight>
                <a:schemeClr val="lt1"/>
              </a:highlight>
            </a:endParaRPr>
          </a:p>
        </p:txBody>
      </p:sp>
      <p:pic>
        <p:nvPicPr>
          <p:cNvPr id="56" name="Google Shape;56;p1"/>
          <p:cNvPicPr preferRelativeResize="0"/>
          <p:nvPr/>
        </p:nvPicPr>
        <p:blipFill rotWithShape="1">
          <a:blip r:embed="rId3">
            <a:alphaModFix/>
          </a:blip>
          <a:srcRect b="0" l="0" r="0" t="0"/>
          <a:stretch/>
        </p:blipFill>
        <p:spPr>
          <a:xfrm>
            <a:off x="8197275" y="4183950"/>
            <a:ext cx="946725" cy="946725"/>
          </a:xfrm>
          <a:prstGeom prst="rect">
            <a:avLst/>
          </a:prstGeom>
          <a:noFill/>
          <a:ln>
            <a:noFill/>
          </a:ln>
        </p:spPr>
      </p:pic>
      <p:pic>
        <p:nvPicPr>
          <p:cNvPr id="57" name="Google Shape;57;p1"/>
          <p:cNvPicPr preferRelativeResize="0"/>
          <p:nvPr/>
        </p:nvPicPr>
        <p:blipFill rotWithShape="1">
          <a:blip r:embed="rId4">
            <a:alphaModFix/>
          </a:blip>
          <a:srcRect b="31035" l="9435" r="32206" t="21297"/>
          <a:stretch/>
        </p:blipFill>
        <p:spPr>
          <a:xfrm>
            <a:off x="1503275" y="1642250"/>
            <a:ext cx="6629851" cy="30464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10"/>
          <p:cNvPicPr preferRelativeResize="0"/>
          <p:nvPr/>
        </p:nvPicPr>
        <p:blipFill rotWithShape="1">
          <a:blip r:embed="rId3">
            <a:alphaModFix/>
          </a:blip>
          <a:srcRect b="8104" l="2027" r="60562" t="26223"/>
          <a:stretch/>
        </p:blipFill>
        <p:spPr>
          <a:xfrm>
            <a:off x="5259875" y="1250950"/>
            <a:ext cx="3557400" cy="3512776"/>
          </a:xfrm>
          <a:prstGeom prst="rect">
            <a:avLst/>
          </a:prstGeom>
          <a:noFill/>
          <a:ln>
            <a:noFill/>
          </a:ln>
        </p:spPr>
      </p:pic>
      <p:sp>
        <p:nvSpPr>
          <p:cNvPr id="177" name="Google Shape;177;p10"/>
          <p:cNvSpPr txBox="1"/>
          <p:nvPr/>
        </p:nvSpPr>
        <p:spPr>
          <a:xfrm>
            <a:off x="152400" y="784625"/>
            <a:ext cx="8495700" cy="3760800"/>
          </a:xfrm>
          <a:prstGeom prst="rect">
            <a:avLst/>
          </a:prstGeom>
          <a:noFill/>
          <a:ln>
            <a:noFill/>
          </a:ln>
        </p:spPr>
        <p:txBody>
          <a:bodyPr anchorCtr="0" anchor="t" bIns="91425" lIns="91425" spcFirstLastPara="1" rIns="91425" wrap="square" tIns="91425">
            <a:spAutoFit/>
          </a:bodyPr>
          <a:lstStyle/>
          <a:p>
            <a:pPr indent="0" lvl="0" marL="0" marR="0" rtl="0" algn="just">
              <a:lnSpc>
                <a:spcPct val="115000"/>
              </a:lnSpc>
              <a:spcBef>
                <a:spcPts val="1200"/>
              </a:spcBef>
              <a:spcAft>
                <a:spcPts val="0"/>
              </a:spcAft>
              <a:buClr>
                <a:srgbClr val="000000"/>
              </a:buClr>
              <a:buSzPts val="2500"/>
              <a:buFont typeface="Arial"/>
              <a:buNone/>
            </a:pPr>
            <a:r>
              <a:rPr b="1" i="0" lang="en" sz="2500" u="none" cap="none" strike="noStrike">
                <a:solidFill>
                  <a:schemeClr val="dk1"/>
                </a:solidFill>
                <a:latin typeface="Times New Roman"/>
                <a:ea typeface="Times New Roman"/>
                <a:cs typeface="Times New Roman"/>
                <a:sym typeface="Times New Roman"/>
              </a:rPr>
              <a:t>Discover five common social and emotional learning skills taught in USA classrooms </a:t>
            </a:r>
            <a:endParaRPr b="1" i="0" sz="2500" u="none" cap="none" strike="noStrike">
              <a:solidFill>
                <a:schemeClr val="dk1"/>
              </a:solidFill>
              <a:latin typeface="Times New Roman"/>
              <a:ea typeface="Times New Roman"/>
              <a:cs typeface="Times New Roman"/>
              <a:sym typeface="Times New Roman"/>
            </a:endParaRPr>
          </a:p>
          <a:p>
            <a:pPr indent="-355600" lvl="0" marL="457200" marR="0" rtl="0" algn="just">
              <a:lnSpc>
                <a:spcPct val="115000"/>
              </a:lnSpc>
              <a:spcBef>
                <a:spcPts val="1600"/>
              </a:spcBef>
              <a:spcAft>
                <a:spcPts val="0"/>
              </a:spcAft>
              <a:buClr>
                <a:schemeClr val="dk1"/>
              </a:buClr>
              <a:buSzPts val="2000"/>
              <a:buFont typeface="Times New Roman"/>
              <a:buChar char="●"/>
            </a:pPr>
            <a:r>
              <a:rPr b="0" i="0" lang="en" sz="2000" u="none" cap="none" strike="noStrike">
                <a:solidFill>
                  <a:schemeClr val="dk1"/>
                </a:solidFill>
                <a:latin typeface="Times New Roman"/>
                <a:ea typeface="Times New Roman"/>
                <a:cs typeface="Times New Roman"/>
                <a:sym typeface="Times New Roman"/>
              </a:rPr>
              <a:t>CASEL, USA</a:t>
            </a:r>
            <a:endParaRPr b="0" i="0" sz="2000" u="none" cap="none" strike="noStrike">
              <a:solidFill>
                <a:schemeClr val="dk1"/>
              </a:solidFill>
              <a:latin typeface="Times New Roman"/>
              <a:ea typeface="Times New Roman"/>
              <a:cs typeface="Times New Roman"/>
              <a:sym typeface="Times New Roman"/>
            </a:endParaRPr>
          </a:p>
          <a:p>
            <a:pPr indent="-355600" lvl="0" marL="685800" marR="0" rtl="0" algn="just">
              <a:lnSpc>
                <a:spcPct val="115000"/>
              </a:lnSpc>
              <a:spcBef>
                <a:spcPts val="0"/>
              </a:spcBef>
              <a:spcAft>
                <a:spcPts val="0"/>
              </a:spcAft>
              <a:buClr>
                <a:schemeClr val="dk1"/>
              </a:buClr>
              <a:buSzPts val="2000"/>
              <a:buFont typeface="Times New Roman"/>
              <a:buChar char="➔"/>
            </a:pPr>
            <a:r>
              <a:rPr b="0" i="0" lang="en" sz="2000" u="none" cap="none" strike="noStrike">
                <a:solidFill>
                  <a:schemeClr val="dk1"/>
                </a:solidFill>
                <a:latin typeface="Times New Roman"/>
                <a:ea typeface="Times New Roman"/>
                <a:cs typeface="Times New Roman"/>
                <a:sym typeface="Times New Roman"/>
              </a:rPr>
              <a:t>Self-awareness</a:t>
            </a:r>
            <a:endParaRPr b="0" i="0" sz="2000" u="none" cap="none" strike="noStrike">
              <a:solidFill>
                <a:schemeClr val="dk1"/>
              </a:solidFill>
              <a:latin typeface="Times New Roman"/>
              <a:ea typeface="Times New Roman"/>
              <a:cs typeface="Times New Roman"/>
              <a:sym typeface="Times New Roman"/>
            </a:endParaRPr>
          </a:p>
          <a:p>
            <a:pPr indent="-355600" lvl="0" marL="685800" marR="0" rtl="0" algn="just">
              <a:lnSpc>
                <a:spcPct val="115000"/>
              </a:lnSpc>
              <a:spcBef>
                <a:spcPts val="0"/>
              </a:spcBef>
              <a:spcAft>
                <a:spcPts val="0"/>
              </a:spcAft>
              <a:buClr>
                <a:schemeClr val="dk1"/>
              </a:buClr>
              <a:buSzPts val="2000"/>
              <a:buFont typeface="Times New Roman"/>
              <a:buChar char="➔"/>
            </a:pPr>
            <a:r>
              <a:rPr b="0" i="0" lang="en" sz="2000" u="none" cap="none" strike="noStrike">
                <a:solidFill>
                  <a:schemeClr val="dk1"/>
                </a:solidFill>
                <a:latin typeface="Times New Roman"/>
                <a:ea typeface="Times New Roman"/>
                <a:cs typeface="Times New Roman"/>
                <a:sym typeface="Times New Roman"/>
              </a:rPr>
              <a:t>Self-management</a:t>
            </a:r>
            <a:endParaRPr b="0" i="0" sz="2000" u="none" cap="none" strike="noStrike">
              <a:solidFill>
                <a:schemeClr val="dk1"/>
              </a:solidFill>
              <a:latin typeface="Times New Roman"/>
              <a:ea typeface="Times New Roman"/>
              <a:cs typeface="Times New Roman"/>
              <a:sym typeface="Times New Roman"/>
            </a:endParaRPr>
          </a:p>
          <a:p>
            <a:pPr indent="-355600" lvl="0" marL="685800" marR="0" rtl="0" algn="just">
              <a:lnSpc>
                <a:spcPct val="115000"/>
              </a:lnSpc>
              <a:spcBef>
                <a:spcPts val="0"/>
              </a:spcBef>
              <a:spcAft>
                <a:spcPts val="0"/>
              </a:spcAft>
              <a:buClr>
                <a:schemeClr val="dk1"/>
              </a:buClr>
              <a:buSzPts val="2000"/>
              <a:buFont typeface="Times New Roman"/>
              <a:buChar char="➔"/>
            </a:pPr>
            <a:r>
              <a:rPr b="0" i="0" lang="en" sz="2000" u="none" cap="none" strike="noStrike">
                <a:solidFill>
                  <a:schemeClr val="dk1"/>
                </a:solidFill>
                <a:latin typeface="Times New Roman"/>
                <a:ea typeface="Times New Roman"/>
                <a:cs typeface="Times New Roman"/>
                <a:sym typeface="Times New Roman"/>
              </a:rPr>
              <a:t>Responsible decision-making</a:t>
            </a:r>
            <a:endParaRPr b="0" i="0" sz="2000" u="none" cap="none" strike="noStrike">
              <a:solidFill>
                <a:schemeClr val="dk1"/>
              </a:solidFill>
              <a:latin typeface="Times New Roman"/>
              <a:ea typeface="Times New Roman"/>
              <a:cs typeface="Times New Roman"/>
              <a:sym typeface="Times New Roman"/>
            </a:endParaRPr>
          </a:p>
          <a:p>
            <a:pPr indent="-355600" lvl="0" marL="685800" marR="0" rtl="0" algn="just">
              <a:lnSpc>
                <a:spcPct val="115000"/>
              </a:lnSpc>
              <a:spcBef>
                <a:spcPts val="0"/>
              </a:spcBef>
              <a:spcAft>
                <a:spcPts val="0"/>
              </a:spcAft>
              <a:buClr>
                <a:schemeClr val="dk1"/>
              </a:buClr>
              <a:buSzPts val="2000"/>
              <a:buFont typeface="Times New Roman"/>
              <a:buChar char="➔"/>
            </a:pPr>
            <a:r>
              <a:rPr b="0" i="0" lang="en" sz="2000" u="none" cap="none" strike="noStrike">
                <a:solidFill>
                  <a:schemeClr val="dk1"/>
                </a:solidFill>
                <a:latin typeface="Times New Roman"/>
                <a:ea typeface="Times New Roman"/>
                <a:cs typeface="Times New Roman"/>
                <a:sym typeface="Times New Roman"/>
              </a:rPr>
              <a:t>Social awareness</a:t>
            </a:r>
            <a:endParaRPr b="0" i="0" sz="2000" u="none" cap="none" strike="noStrike">
              <a:solidFill>
                <a:schemeClr val="dk1"/>
              </a:solidFill>
              <a:latin typeface="Times New Roman"/>
              <a:ea typeface="Times New Roman"/>
              <a:cs typeface="Times New Roman"/>
              <a:sym typeface="Times New Roman"/>
            </a:endParaRPr>
          </a:p>
          <a:p>
            <a:pPr indent="-355600" lvl="0" marL="685800" marR="0" rtl="0" algn="just">
              <a:lnSpc>
                <a:spcPct val="115000"/>
              </a:lnSpc>
              <a:spcBef>
                <a:spcPts val="0"/>
              </a:spcBef>
              <a:spcAft>
                <a:spcPts val="0"/>
              </a:spcAft>
              <a:buClr>
                <a:schemeClr val="dk1"/>
              </a:buClr>
              <a:buSzPts val="2000"/>
              <a:buFont typeface="Times New Roman"/>
              <a:buChar char="➔"/>
            </a:pPr>
            <a:r>
              <a:rPr b="0" i="0" lang="en" sz="2000" u="none" cap="none" strike="noStrike">
                <a:solidFill>
                  <a:schemeClr val="dk1"/>
                </a:solidFill>
                <a:latin typeface="Times New Roman"/>
                <a:ea typeface="Times New Roman"/>
                <a:cs typeface="Times New Roman"/>
                <a:sym typeface="Times New Roman"/>
              </a:rPr>
              <a:t>Relationship skills</a:t>
            </a:r>
            <a:endParaRPr b="0" i="0" sz="2000" u="none" cap="none" strike="noStrike">
              <a:solidFill>
                <a:schemeClr val="dk1"/>
              </a:solidFill>
              <a:latin typeface="Times New Roman"/>
              <a:ea typeface="Times New Roman"/>
              <a:cs typeface="Times New Roman"/>
              <a:sym typeface="Times New Roman"/>
            </a:endParaRPr>
          </a:p>
          <a:p>
            <a:pPr indent="0" lvl="0" marL="0" marR="0" rtl="0" algn="just">
              <a:lnSpc>
                <a:spcPct val="115000"/>
              </a:lnSpc>
              <a:spcBef>
                <a:spcPts val="1200"/>
              </a:spcBef>
              <a:spcAft>
                <a:spcPts val="1200"/>
              </a:spcAft>
              <a:buClr>
                <a:srgbClr val="000000"/>
              </a:buClr>
              <a:buSzPts val="1350"/>
              <a:buFont typeface="Arial"/>
              <a:buNone/>
            </a:pPr>
            <a:r>
              <a:rPr b="0" i="0" lang="en" sz="1350" u="none" cap="none" strike="noStrike">
                <a:solidFill>
                  <a:srgbClr val="333333"/>
                </a:solidFill>
                <a:highlight>
                  <a:srgbClr val="FFFFFF"/>
                </a:highlight>
                <a:latin typeface="Arial"/>
                <a:ea typeface="Arial"/>
                <a:cs typeface="Arial"/>
                <a:sym typeface="Arial"/>
              </a:rPr>
              <a:t>Collaborative for Academic, Social, and Emotional Learning (CASEL)</a:t>
            </a:r>
            <a:endParaRPr b="0" i="0" sz="2000" u="none" cap="none" strike="noStrike">
              <a:solidFill>
                <a:schemeClr val="dk1"/>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1"/>
          <p:cNvSpPr txBox="1"/>
          <p:nvPr/>
        </p:nvSpPr>
        <p:spPr>
          <a:xfrm>
            <a:off x="152399" y="925125"/>
            <a:ext cx="8458800" cy="2370300"/>
          </a:xfrm>
          <a:prstGeom prst="rect">
            <a:avLst/>
          </a:prstGeom>
          <a:noFill/>
          <a:ln>
            <a:noFill/>
          </a:ln>
        </p:spPr>
        <p:txBody>
          <a:bodyPr anchorCtr="0" anchor="t" bIns="91425" lIns="91425" spcFirstLastPara="1" rIns="91425" wrap="square" tIns="91425">
            <a:spAutoFit/>
          </a:bodyPr>
          <a:lstStyle/>
          <a:p>
            <a:pPr indent="0" lvl="0" marL="0" marR="0" rtl="0" algn="just">
              <a:lnSpc>
                <a:spcPct val="115000"/>
              </a:lnSpc>
              <a:spcBef>
                <a:spcPts val="1200"/>
              </a:spcBef>
              <a:spcAft>
                <a:spcPts val="0"/>
              </a:spcAft>
              <a:buClr>
                <a:srgbClr val="000000"/>
              </a:buClr>
              <a:buSzPts val="2500"/>
              <a:buFont typeface="Arial"/>
              <a:buNone/>
            </a:pPr>
            <a:r>
              <a:rPr b="1" i="0" lang="en" sz="2000" u="none" cap="none" strike="noStrike">
                <a:solidFill>
                  <a:schemeClr val="dk1"/>
                </a:solidFill>
                <a:latin typeface="Times New Roman"/>
                <a:ea typeface="Times New Roman"/>
                <a:cs typeface="Times New Roman"/>
                <a:sym typeface="Times New Roman"/>
              </a:rPr>
              <a:t>BRAINSTORMING TIME:</a:t>
            </a:r>
            <a:endParaRPr/>
          </a:p>
          <a:p>
            <a:pPr indent="0" lvl="0" marL="0" marR="0" rtl="0" algn="just">
              <a:lnSpc>
                <a:spcPct val="115000"/>
              </a:lnSpc>
              <a:spcBef>
                <a:spcPts val="1200"/>
              </a:spcBef>
              <a:spcAft>
                <a:spcPts val="0"/>
              </a:spcAft>
              <a:buClr>
                <a:srgbClr val="000000"/>
              </a:buClr>
              <a:buSzPts val="2500"/>
              <a:buFont typeface="Arial"/>
              <a:buNone/>
            </a:pPr>
            <a:r>
              <a:rPr b="1" i="0" lang="en" sz="2000" u="none" cap="none" strike="noStrike">
                <a:solidFill>
                  <a:schemeClr val="dk1"/>
                </a:solidFill>
                <a:latin typeface="Times New Roman"/>
                <a:ea typeface="Times New Roman"/>
                <a:cs typeface="Times New Roman"/>
                <a:sym typeface="Times New Roman"/>
              </a:rPr>
              <a:t>Social and Emotional learning skills</a:t>
            </a:r>
            <a:endParaRPr/>
          </a:p>
          <a:p>
            <a:pPr indent="0" lvl="0" marL="0" marR="0" rtl="0" algn="just">
              <a:lnSpc>
                <a:spcPct val="115000"/>
              </a:lnSpc>
              <a:spcBef>
                <a:spcPts val="1200"/>
              </a:spcBef>
              <a:spcAft>
                <a:spcPts val="0"/>
              </a:spcAft>
              <a:buClr>
                <a:srgbClr val="000000"/>
              </a:buClr>
              <a:buSzPts val="2500"/>
              <a:buFont typeface="Arial"/>
              <a:buNone/>
            </a:pPr>
            <a:r>
              <a:rPr b="0" i="0" lang="en" sz="2000" u="none" cap="none" strike="noStrike">
                <a:solidFill>
                  <a:schemeClr val="dk1"/>
                </a:solidFill>
                <a:latin typeface="Times New Roman"/>
                <a:ea typeface="Times New Roman"/>
                <a:cs typeface="Times New Roman"/>
                <a:sym typeface="Times New Roman"/>
              </a:rPr>
              <a:t>Divide the participants in groups and give them one skill each.</a:t>
            </a:r>
            <a:endParaRPr/>
          </a:p>
          <a:p>
            <a:pPr indent="0" lvl="0" marL="0" marR="0" rtl="0" algn="just">
              <a:lnSpc>
                <a:spcPct val="115000"/>
              </a:lnSpc>
              <a:spcBef>
                <a:spcPts val="1200"/>
              </a:spcBef>
              <a:spcAft>
                <a:spcPts val="0"/>
              </a:spcAft>
              <a:buClr>
                <a:srgbClr val="000000"/>
              </a:buClr>
              <a:buSzPts val="2500"/>
              <a:buFont typeface="Arial"/>
              <a:buNone/>
            </a:pPr>
            <a:r>
              <a:rPr b="0" i="0" lang="en" sz="2000" u="none" cap="none" strike="noStrike">
                <a:solidFill>
                  <a:schemeClr val="dk1"/>
                </a:solidFill>
                <a:latin typeface="Times New Roman"/>
                <a:ea typeface="Times New Roman"/>
                <a:cs typeface="Times New Roman"/>
                <a:sym typeface="Times New Roman"/>
              </a:rPr>
              <a:t>Ask them to discuss amongst themselves the importance of developing that skill and then share with other group with the help of activities.</a:t>
            </a:r>
            <a:endParaRPr b="0" i="0" sz="2000" u="none" cap="none" strike="noStrike">
              <a:solidFill>
                <a:schemeClr val="dk1"/>
              </a:solidFill>
              <a:latin typeface="Times New Roman"/>
              <a:ea typeface="Times New Roman"/>
              <a:cs typeface="Times New Roman"/>
              <a:sym typeface="Times New Roman"/>
            </a:endParaRPr>
          </a:p>
        </p:txBody>
      </p:sp>
      <p:pic>
        <p:nvPicPr>
          <p:cNvPr id="183" name="Google Shape;183;p11"/>
          <p:cNvPicPr preferRelativeResize="0"/>
          <p:nvPr/>
        </p:nvPicPr>
        <p:blipFill rotWithShape="1">
          <a:blip r:embed="rId3">
            <a:alphaModFix/>
          </a:blip>
          <a:srcRect b="8104" l="2027" r="60561" t="26223"/>
          <a:stretch/>
        </p:blipFill>
        <p:spPr>
          <a:xfrm>
            <a:off x="6885450" y="2856125"/>
            <a:ext cx="1931827" cy="19076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2"/>
          <p:cNvSpPr txBox="1"/>
          <p:nvPr/>
        </p:nvSpPr>
        <p:spPr>
          <a:xfrm>
            <a:off x="41975" y="1325000"/>
            <a:ext cx="5390700" cy="32163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15000"/>
              </a:lnSpc>
              <a:spcBef>
                <a:spcPts val="1500"/>
              </a:spcBef>
              <a:spcAft>
                <a:spcPts val="0"/>
              </a:spcAft>
              <a:buClr>
                <a:srgbClr val="374151"/>
              </a:buClr>
              <a:buSzPts val="1900"/>
              <a:buFont typeface="Times New Roman"/>
              <a:buAutoNum type="arabicPeriod"/>
            </a:pPr>
            <a:r>
              <a:rPr b="1" i="0" lang="en" sz="1900" u="none" cap="none" strike="noStrike">
                <a:solidFill>
                  <a:srgbClr val="374151"/>
                </a:solidFill>
                <a:highlight>
                  <a:schemeClr val="lt1"/>
                </a:highlight>
                <a:latin typeface="Times New Roman"/>
                <a:ea typeface="Times New Roman"/>
                <a:cs typeface="Times New Roman"/>
                <a:sym typeface="Times New Roman"/>
              </a:rPr>
              <a:t>Self-Awareness:</a:t>
            </a:r>
            <a:r>
              <a:rPr b="0" i="0" lang="en" sz="1900" u="none" cap="none" strike="noStrike">
                <a:solidFill>
                  <a:srgbClr val="374151"/>
                </a:solidFill>
                <a:highlight>
                  <a:schemeClr val="lt1"/>
                </a:highlight>
                <a:latin typeface="Times New Roman"/>
                <a:ea typeface="Times New Roman"/>
                <a:cs typeface="Times New Roman"/>
                <a:sym typeface="Times New Roman"/>
              </a:rPr>
              <a:t> The ability to recognize and understand one's own emotions, strengths, weaknesses, values, and goals. </a:t>
            </a:r>
            <a:endParaRPr b="0" i="0" sz="1900" u="none" cap="none" strike="noStrike">
              <a:solidFill>
                <a:srgbClr val="374151"/>
              </a:solidFill>
              <a:highlight>
                <a:schemeClr val="lt1"/>
              </a:highlight>
              <a:latin typeface="Times New Roman"/>
              <a:ea typeface="Times New Roman"/>
              <a:cs typeface="Times New Roman"/>
              <a:sym typeface="Times New Roman"/>
            </a:endParaRPr>
          </a:p>
          <a:p>
            <a:pPr indent="0" lvl="0" marL="0" marR="0" rtl="0" algn="l">
              <a:lnSpc>
                <a:spcPct val="115000"/>
              </a:lnSpc>
              <a:spcBef>
                <a:spcPts val="1500"/>
              </a:spcBef>
              <a:spcAft>
                <a:spcPts val="0"/>
              </a:spcAft>
              <a:buClr>
                <a:srgbClr val="000000"/>
              </a:buClr>
              <a:buSzPts val="1900"/>
              <a:buFont typeface="Arial"/>
              <a:buNone/>
            </a:pPr>
            <a:r>
              <a:t/>
            </a:r>
            <a:endParaRPr b="0" i="0" sz="1900" u="none" cap="none" strike="noStrike">
              <a:solidFill>
                <a:srgbClr val="374151"/>
              </a:solidFill>
              <a:highlight>
                <a:schemeClr val="lt1"/>
              </a:highlight>
              <a:latin typeface="Times New Roman"/>
              <a:ea typeface="Times New Roman"/>
              <a:cs typeface="Times New Roman"/>
              <a:sym typeface="Times New Roman"/>
            </a:endParaRPr>
          </a:p>
          <a:p>
            <a:pPr indent="-349250" lvl="0" marL="457200" marR="0" rtl="0" algn="l">
              <a:lnSpc>
                <a:spcPct val="115000"/>
              </a:lnSpc>
              <a:spcBef>
                <a:spcPts val="1500"/>
              </a:spcBef>
              <a:spcAft>
                <a:spcPts val="0"/>
              </a:spcAft>
              <a:buClr>
                <a:srgbClr val="374151"/>
              </a:buClr>
              <a:buSzPts val="1900"/>
              <a:buFont typeface="Times New Roman"/>
              <a:buAutoNum type="arabicPeriod"/>
            </a:pPr>
            <a:r>
              <a:rPr b="1" i="0" lang="en" sz="1900" u="none" cap="none" strike="noStrike">
                <a:solidFill>
                  <a:srgbClr val="374151"/>
                </a:solidFill>
                <a:highlight>
                  <a:schemeClr val="lt1"/>
                </a:highlight>
                <a:latin typeface="Times New Roman"/>
                <a:ea typeface="Times New Roman"/>
                <a:cs typeface="Times New Roman"/>
                <a:sym typeface="Times New Roman"/>
              </a:rPr>
              <a:t>Self-Management: </a:t>
            </a:r>
            <a:r>
              <a:rPr b="0" i="0" lang="en" sz="1900" u="none" cap="none" strike="noStrike">
                <a:solidFill>
                  <a:srgbClr val="374151"/>
                </a:solidFill>
                <a:highlight>
                  <a:schemeClr val="lt1"/>
                </a:highlight>
                <a:latin typeface="Times New Roman"/>
                <a:ea typeface="Times New Roman"/>
                <a:cs typeface="Times New Roman"/>
                <a:sym typeface="Times New Roman"/>
              </a:rPr>
              <a:t>The capacity to manage and control one's emotions, thoughts, and behaviors in various situations, exhibiting self-control, impulse management, and adaptability.</a:t>
            </a:r>
            <a:endParaRPr b="0" i="0" sz="1900" u="none" cap="none" strike="noStrike">
              <a:solidFill>
                <a:srgbClr val="374151"/>
              </a:solidFill>
              <a:highlight>
                <a:schemeClr val="lt1"/>
              </a:highlight>
              <a:latin typeface="Times New Roman"/>
              <a:ea typeface="Times New Roman"/>
              <a:cs typeface="Times New Roman"/>
              <a:sym typeface="Times New Roman"/>
            </a:endParaRPr>
          </a:p>
        </p:txBody>
      </p:sp>
      <p:sp>
        <p:nvSpPr>
          <p:cNvPr id="189" name="Google Shape;189;p12"/>
          <p:cNvSpPr txBox="1"/>
          <p:nvPr/>
        </p:nvSpPr>
        <p:spPr>
          <a:xfrm>
            <a:off x="41975" y="755600"/>
            <a:ext cx="8004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rgbClr val="000000"/>
                </a:solidFill>
                <a:latin typeface="Times New Roman"/>
                <a:ea typeface="Times New Roman"/>
                <a:cs typeface="Times New Roman"/>
                <a:sym typeface="Times New Roman"/>
              </a:rPr>
              <a:t>Five Common Social and Emotional Learning Skills </a:t>
            </a:r>
            <a:endParaRPr b="1" i="0" sz="2500" u="none" cap="none" strike="noStrike">
              <a:solidFill>
                <a:srgbClr val="000000"/>
              </a:solidFill>
              <a:latin typeface="Times New Roman"/>
              <a:ea typeface="Times New Roman"/>
              <a:cs typeface="Times New Roman"/>
              <a:sym typeface="Times New Roman"/>
            </a:endParaRPr>
          </a:p>
        </p:txBody>
      </p:sp>
      <p:pic>
        <p:nvPicPr>
          <p:cNvPr id="190" name="Google Shape;190;p12"/>
          <p:cNvPicPr preferRelativeResize="0"/>
          <p:nvPr/>
        </p:nvPicPr>
        <p:blipFill rotWithShape="1">
          <a:blip r:embed="rId3">
            <a:alphaModFix/>
          </a:blip>
          <a:srcRect b="20833" l="20131" r="44158" t="14366"/>
          <a:stretch/>
        </p:blipFill>
        <p:spPr>
          <a:xfrm>
            <a:off x="5658575" y="1385937"/>
            <a:ext cx="3090926" cy="31553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3"/>
          <p:cNvSpPr txBox="1"/>
          <p:nvPr/>
        </p:nvSpPr>
        <p:spPr>
          <a:xfrm>
            <a:off x="0" y="1240475"/>
            <a:ext cx="5762700" cy="3552600"/>
          </a:xfrm>
          <a:prstGeom prst="rect">
            <a:avLst/>
          </a:prstGeom>
          <a:noFill/>
          <a:ln>
            <a:noFill/>
          </a:ln>
        </p:spPr>
        <p:txBody>
          <a:bodyPr anchorCtr="0" anchor="t" bIns="91425" lIns="91425" spcFirstLastPara="1" rIns="91425" wrap="square" tIns="91425">
            <a:spAutoFit/>
          </a:bodyPr>
          <a:lstStyle/>
          <a:p>
            <a:pPr indent="0" lvl="0" marL="457200" marR="0" rtl="0" algn="l">
              <a:lnSpc>
                <a:spcPct val="115000"/>
              </a:lnSpc>
              <a:spcBef>
                <a:spcPts val="1500"/>
              </a:spcBef>
              <a:spcAft>
                <a:spcPts val="0"/>
              </a:spcAft>
              <a:buClr>
                <a:srgbClr val="000000"/>
              </a:buClr>
              <a:buSzPts val="1900"/>
              <a:buFont typeface="Arial"/>
              <a:buNone/>
            </a:pPr>
            <a:r>
              <a:rPr b="1" i="0" lang="en" sz="1900" u="none" cap="none" strike="noStrike">
                <a:solidFill>
                  <a:srgbClr val="374151"/>
                </a:solidFill>
                <a:highlight>
                  <a:schemeClr val="lt1"/>
                </a:highlight>
                <a:latin typeface="Times New Roman"/>
                <a:ea typeface="Times New Roman"/>
                <a:cs typeface="Times New Roman"/>
                <a:sym typeface="Times New Roman"/>
              </a:rPr>
              <a:t>3. Relationship Skills: </a:t>
            </a:r>
            <a:r>
              <a:rPr b="0" i="0" lang="en" sz="1900" u="none" cap="none" strike="noStrike">
                <a:solidFill>
                  <a:srgbClr val="374151"/>
                </a:solidFill>
                <a:highlight>
                  <a:schemeClr val="lt1"/>
                </a:highlight>
                <a:latin typeface="Times New Roman"/>
                <a:ea typeface="Times New Roman"/>
                <a:cs typeface="Times New Roman"/>
                <a:sym typeface="Times New Roman"/>
              </a:rPr>
              <a:t>The ability to establish and maintain healthy relationships, including effective communication, active listening, cooperation, conflict resolution, and teamwork.</a:t>
            </a:r>
            <a:endParaRPr b="0" i="0" sz="1900" u="none" cap="none" strike="noStrike">
              <a:solidFill>
                <a:srgbClr val="374151"/>
              </a:solidFill>
              <a:highlight>
                <a:schemeClr val="lt1"/>
              </a:highlight>
              <a:latin typeface="Times New Roman"/>
              <a:ea typeface="Times New Roman"/>
              <a:cs typeface="Times New Roman"/>
              <a:sym typeface="Times New Roman"/>
            </a:endParaRPr>
          </a:p>
          <a:p>
            <a:pPr indent="0" lvl="0" marL="457200" marR="0" rtl="0" algn="l">
              <a:lnSpc>
                <a:spcPct val="115000"/>
              </a:lnSpc>
              <a:spcBef>
                <a:spcPts val="1500"/>
              </a:spcBef>
              <a:spcAft>
                <a:spcPts val="0"/>
              </a:spcAft>
              <a:buClr>
                <a:srgbClr val="000000"/>
              </a:buClr>
              <a:buSzPts val="1900"/>
              <a:buFont typeface="Arial"/>
              <a:buNone/>
            </a:pPr>
            <a:r>
              <a:t/>
            </a:r>
            <a:endParaRPr b="0" i="0" sz="1900" u="none" cap="none" strike="noStrike">
              <a:solidFill>
                <a:srgbClr val="374151"/>
              </a:solidFill>
              <a:highlight>
                <a:schemeClr val="lt1"/>
              </a:highlight>
              <a:latin typeface="Times New Roman"/>
              <a:ea typeface="Times New Roman"/>
              <a:cs typeface="Times New Roman"/>
              <a:sym typeface="Times New Roman"/>
            </a:endParaRPr>
          </a:p>
          <a:p>
            <a:pPr indent="0" lvl="0" marL="457200" marR="0" rtl="0" algn="l">
              <a:lnSpc>
                <a:spcPct val="115000"/>
              </a:lnSpc>
              <a:spcBef>
                <a:spcPts val="1500"/>
              </a:spcBef>
              <a:spcAft>
                <a:spcPts val="1500"/>
              </a:spcAft>
              <a:buClr>
                <a:srgbClr val="000000"/>
              </a:buClr>
              <a:buSzPts val="1900"/>
              <a:buFont typeface="Arial"/>
              <a:buNone/>
            </a:pPr>
            <a:r>
              <a:rPr b="1" i="0" lang="en" sz="1900" u="none" cap="none" strike="noStrike">
                <a:solidFill>
                  <a:srgbClr val="374151"/>
                </a:solidFill>
                <a:highlight>
                  <a:schemeClr val="lt1"/>
                </a:highlight>
                <a:latin typeface="Times New Roman"/>
                <a:ea typeface="Times New Roman"/>
                <a:cs typeface="Times New Roman"/>
                <a:sym typeface="Times New Roman"/>
              </a:rPr>
              <a:t>4. Responsible Decision-Making: </a:t>
            </a:r>
            <a:r>
              <a:rPr b="0" i="0" lang="en" sz="1900" u="none" cap="none" strike="noStrike">
                <a:solidFill>
                  <a:srgbClr val="374151"/>
                </a:solidFill>
                <a:highlight>
                  <a:schemeClr val="lt1"/>
                </a:highlight>
                <a:latin typeface="Times New Roman"/>
                <a:ea typeface="Times New Roman"/>
                <a:cs typeface="Times New Roman"/>
                <a:sym typeface="Times New Roman"/>
              </a:rPr>
              <a:t>The skill to make informed choices based on ethical considerations, weighing consequences, and considering the well-being of oneself and others.</a:t>
            </a:r>
            <a:endParaRPr b="1" i="0" sz="1900" u="none" cap="none" strike="noStrike">
              <a:solidFill>
                <a:srgbClr val="374151"/>
              </a:solidFill>
              <a:highlight>
                <a:schemeClr val="lt1"/>
              </a:highlight>
              <a:latin typeface="Times New Roman"/>
              <a:ea typeface="Times New Roman"/>
              <a:cs typeface="Times New Roman"/>
              <a:sym typeface="Times New Roman"/>
            </a:endParaRPr>
          </a:p>
        </p:txBody>
      </p:sp>
      <p:sp>
        <p:nvSpPr>
          <p:cNvPr id="196" name="Google Shape;196;p13"/>
          <p:cNvSpPr txBox="1"/>
          <p:nvPr/>
        </p:nvSpPr>
        <p:spPr>
          <a:xfrm>
            <a:off x="235175" y="791800"/>
            <a:ext cx="8004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rgbClr val="000000"/>
                </a:solidFill>
                <a:latin typeface="Times New Roman"/>
                <a:ea typeface="Times New Roman"/>
                <a:cs typeface="Times New Roman"/>
                <a:sym typeface="Times New Roman"/>
              </a:rPr>
              <a:t>Five Common Social and Emotional Learning Skills </a:t>
            </a:r>
            <a:endParaRPr b="1" i="0" sz="2500" u="none" cap="none" strike="noStrike">
              <a:solidFill>
                <a:srgbClr val="000000"/>
              </a:solidFill>
              <a:latin typeface="Times New Roman"/>
              <a:ea typeface="Times New Roman"/>
              <a:cs typeface="Times New Roman"/>
              <a:sym typeface="Times New Roman"/>
            </a:endParaRPr>
          </a:p>
        </p:txBody>
      </p:sp>
      <p:pic>
        <p:nvPicPr>
          <p:cNvPr id="197" name="Google Shape;197;p13"/>
          <p:cNvPicPr preferRelativeResize="0"/>
          <p:nvPr/>
        </p:nvPicPr>
        <p:blipFill rotWithShape="1">
          <a:blip r:embed="rId3">
            <a:alphaModFix/>
          </a:blip>
          <a:srcRect b="22154" l="11572" r="37469" t="17672"/>
          <a:stretch/>
        </p:blipFill>
        <p:spPr>
          <a:xfrm>
            <a:off x="5390700" y="1832650"/>
            <a:ext cx="3201749" cy="212675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4"/>
          <p:cNvSpPr txBox="1"/>
          <p:nvPr/>
        </p:nvSpPr>
        <p:spPr>
          <a:xfrm>
            <a:off x="525900" y="1359725"/>
            <a:ext cx="7313400" cy="813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500"/>
              </a:spcBef>
              <a:spcAft>
                <a:spcPts val="1500"/>
              </a:spcAft>
              <a:buClr>
                <a:srgbClr val="000000"/>
              </a:buClr>
              <a:buSzPts val="1900"/>
              <a:buFont typeface="Arial"/>
              <a:buNone/>
            </a:pPr>
            <a:r>
              <a:rPr b="1" i="0" lang="en" sz="1900" u="none" cap="none" strike="noStrike">
                <a:solidFill>
                  <a:srgbClr val="374151"/>
                </a:solidFill>
                <a:highlight>
                  <a:schemeClr val="lt1"/>
                </a:highlight>
                <a:latin typeface="Times New Roman"/>
                <a:ea typeface="Times New Roman"/>
                <a:cs typeface="Times New Roman"/>
                <a:sym typeface="Times New Roman"/>
              </a:rPr>
              <a:t>5. Social-Awareness: </a:t>
            </a:r>
            <a:r>
              <a:rPr b="0" i="0" lang="en" sz="1900" u="none" cap="none" strike="noStrike">
                <a:solidFill>
                  <a:srgbClr val="374151"/>
                </a:solidFill>
                <a:highlight>
                  <a:schemeClr val="lt1"/>
                </a:highlight>
                <a:latin typeface="Times New Roman"/>
                <a:ea typeface="Times New Roman"/>
                <a:cs typeface="Times New Roman"/>
                <a:sym typeface="Times New Roman"/>
              </a:rPr>
              <a:t>Understanding and recognizing the emotions, perspectives, and needs of others in social settings. </a:t>
            </a:r>
            <a:endParaRPr b="0" i="0" sz="1900" u="none" cap="none" strike="noStrike">
              <a:solidFill>
                <a:srgbClr val="374151"/>
              </a:solidFill>
              <a:highlight>
                <a:schemeClr val="lt1"/>
              </a:highlight>
              <a:latin typeface="Times New Roman"/>
              <a:ea typeface="Times New Roman"/>
              <a:cs typeface="Times New Roman"/>
              <a:sym typeface="Times New Roman"/>
            </a:endParaRPr>
          </a:p>
        </p:txBody>
      </p:sp>
      <p:sp>
        <p:nvSpPr>
          <p:cNvPr id="203" name="Google Shape;203;p14"/>
          <p:cNvSpPr txBox="1"/>
          <p:nvPr/>
        </p:nvSpPr>
        <p:spPr>
          <a:xfrm>
            <a:off x="678675" y="790325"/>
            <a:ext cx="80040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rgbClr val="000000"/>
                </a:solidFill>
                <a:latin typeface="Times New Roman"/>
                <a:ea typeface="Times New Roman"/>
                <a:cs typeface="Times New Roman"/>
                <a:sym typeface="Times New Roman"/>
              </a:rPr>
              <a:t>Five Common Social and Emotional Learning Skills </a:t>
            </a:r>
            <a:endParaRPr b="1" i="0" sz="2500" u="none" cap="none" strike="noStrike">
              <a:solidFill>
                <a:srgbClr val="000000"/>
              </a:solidFill>
              <a:latin typeface="Times New Roman"/>
              <a:ea typeface="Times New Roman"/>
              <a:cs typeface="Times New Roman"/>
              <a:sym typeface="Times New Roman"/>
            </a:endParaRPr>
          </a:p>
        </p:txBody>
      </p:sp>
      <p:pic>
        <p:nvPicPr>
          <p:cNvPr id="204" name="Google Shape;204;p14"/>
          <p:cNvPicPr preferRelativeResize="0"/>
          <p:nvPr/>
        </p:nvPicPr>
        <p:blipFill rotWithShape="1">
          <a:blip r:embed="rId3">
            <a:alphaModFix/>
          </a:blip>
          <a:srcRect b="22902" l="12101" r="37180" t="17841"/>
          <a:stretch/>
        </p:blipFill>
        <p:spPr>
          <a:xfrm>
            <a:off x="2578250" y="2306150"/>
            <a:ext cx="3899299" cy="256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5"/>
          <p:cNvSpPr txBox="1"/>
          <p:nvPr/>
        </p:nvSpPr>
        <p:spPr>
          <a:xfrm>
            <a:off x="0" y="179575"/>
            <a:ext cx="7340400" cy="4063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700"/>
              <a:buFont typeface="Arial"/>
              <a:buNone/>
            </a:pPr>
            <a:r>
              <a:rPr b="0" i="0" lang="en" sz="3700" u="none" cap="none" strike="noStrike">
                <a:solidFill>
                  <a:srgbClr val="000000"/>
                </a:solidFill>
                <a:latin typeface="Times New Roman"/>
                <a:ea typeface="Times New Roman"/>
                <a:cs typeface="Times New Roman"/>
                <a:sym typeface="Times New Roman"/>
              </a:rPr>
              <a:t>                        </a:t>
            </a:r>
            <a:r>
              <a:rPr b="1" i="0" lang="en" sz="2500" u="none" cap="none" strike="noStrike">
                <a:solidFill>
                  <a:srgbClr val="000000"/>
                </a:solidFill>
                <a:latin typeface="Times New Roman"/>
                <a:ea typeface="Times New Roman"/>
                <a:cs typeface="Times New Roman"/>
                <a:sym typeface="Times New Roman"/>
              </a:rPr>
              <a:t>Quiz Time</a:t>
            </a:r>
            <a:endParaRPr b="1" i="0" sz="25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Question 1:</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Times New Roman"/>
                <a:ea typeface="Times New Roman"/>
                <a:cs typeface="Times New Roman"/>
                <a:sym typeface="Times New Roman"/>
              </a:rPr>
              <a:t>Which sub-skill of Self-Management involves resisting immediate urges or reactions?</a:t>
            </a:r>
            <a:endParaRPr b="1"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A) Emotional Identification</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B) Self-Reflection</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C) Impulse Control</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D) Goal Setting</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Times New Roman"/>
              <a:ea typeface="Times New Roman"/>
              <a:cs typeface="Times New Roman"/>
              <a:sym typeface="Times New Roman"/>
            </a:endParaRPr>
          </a:p>
        </p:txBody>
      </p:sp>
      <p:pic>
        <p:nvPicPr>
          <p:cNvPr id="210" name="Google Shape;210;p15"/>
          <p:cNvPicPr preferRelativeResize="0"/>
          <p:nvPr/>
        </p:nvPicPr>
        <p:blipFill rotWithShape="1">
          <a:blip r:embed="rId3">
            <a:alphaModFix/>
          </a:blip>
          <a:srcRect b="24959" l="18486" r="41096" t="17009"/>
          <a:stretch/>
        </p:blipFill>
        <p:spPr>
          <a:xfrm rot="436861">
            <a:off x="7480427" y="178024"/>
            <a:ext cx="1588665" cy="128320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6"/>
          <p:cNvSpPr txBox="1"/>
          <p:nvPr/>
        </p:nvSpPr>
        <p:spPr>
          <a:xfrm>
            <a:off x="0" y="0"/>
            <a:ext cx="9072000" cy="4063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700"/>
              <a:buFont typeface="Arial"/>
              <a:buNone/>
            </a:pPr>
            <a:r>
              <a:rPr b="0" i="0" lang="en" sz="3700" u="none" cap="none" strike="noStrike">
                <a:solidFill>
                  <a:srgbClr val="000000"/>
                </a:solidFill>
                <a:latin typeface="Times New Roman"/>
                <a:ea typeface="Times New Roman"/>
                <a:cs typeface="Times New Roman"/>
                <a:sym typeface="Times New Roman"/>
              </a:rPr>
              <a:t>                        </a:t>
            </a:r>
            <a:r>
              <a:rPr b="1" i="0" lang="en" sz="2500" u="none" cap="none" strike="noStrike">
                <a:solidFill>
                  <a:srgbClr val="000000"/>
                </a:solidFill>
                <a:latin typeface="Times New Roman"/>
                <a:ea typeface="Times New Roman"/>
                <a:cs typeface="Times New Roman"/>
                <a:sym typeface="Times New Roman"/>
              </a:rPr>
              <a:t>Quiz Time</a:t>
            </a:r>
            <a:endParaRPr b="1" i="0" sz="25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Question 2:</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Times New Roman"/>
                <a:ea typeface="Times New Roman"/>
                <a:cs typeface="Times New Roman"/>
                <a:sym typeface="Times New Roman"/>
              </a:rPr>
              <a:t>Which social-emotional skill involves understanding and sharing others' emotions?</a:t>
            </a:r>
            <a:endParaRPr b="1"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A) Self-Awareness</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B) Social Awareness</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C) Relationship Skills</a:t>
            </a:r>
            <a:endParaRPr b="0" i="0"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Times New Roman"/>
                <a:ea typeface="Times New Roman"/>
                <a:cs typeface="Times New Roman"/>
                <a:sym typeface="Times New Roman"/>
              </a:rPr>
              <a:t>D) Responsible Decision-Making </a:t>
            </a:r>
            <a:endParaRPr b="0" i="0" sz="2800" u="none" cap="none" strike="noStrike">
              <a:solidFill>
                <a:srgbClr val="000000"/>
              </a:solidFill>
              <a:latin typeface="Times New Roman"/>
              <a:ea typeface="Times New Roman"/>
              <a:cs typeface="Times New Roman"/>
              <a:sym typeface="Times New Roman"/>
            </a:endParaRPr>
          </a:p>
        </p:txBody>
      </p:sp>
      <p:pic>
        <p:nvPicPr>
          <p:cNvPr id="216" name="Google Shape;216;p16"/>
          <p:cNvPicPr preferRelativeResize="0"/>
          <p:nvPr/>
        </p:nvPicPr>
        <p:blipFill rotWithShape="1">
          <a:blip r:embed="rId3">
            <a:alphaModFix/>
          </a:blip>
          <a:srcRect b="24959" l="18486" r="41096" t="17009"/>
          <a:stretch/>
        </p:blipFill>
        <p:spPr>
          <a:xfrm rot="436861">
            <a:off x="7480427" y="178024"/>
            <a:ext cx="1588665" cy="128320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7"/>
          <p:cNvSpPr txBox="1"/>
          <p:nvPr>
            <p:ph idx="4294967295"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b="1" lang="en"/>
              <a:t>What Is NGN SEEL</a:t>
            </a:r>
            <a:endParaRPr b="1"/>
          </a:p>
        </p:txBody>
      </p:sp>
      <p:sp>
        <p:nvSpPr>
          <p:cNvPr id="222" name="Google Shape;222;p17"/>
          <p:cNvSpPr txBox="1"/>
          <p:nvPr>
            <p:ph idx="4294967295"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2000">
                <a:solidFill>
                  <a:schemeClr val="dk1"/>
                </a:solidFill>
              </a:rPr>
              <a:t>Next Generation Nation’s Social, Emotional, Ethical and Logical Learning</a:t>
            </a:r>
            <a:endParaRPr b="1" sz="2000">
              <a:solidFill>
                <a:schemeClr val="dk1"/>
              </a:solidFill>
            </a:endParaRPr>
          </a:p>
          <a:p>
            <a:pPr indent="-361950" lvl="0" marL="457200" rtl="0" algn="l">
              <a:lnSpc>
                <a:spcPct val="100000"/>
              </a:lnSpc>
              <a:spcBef>
                <a:spcPts val="0"/>
              </a:spcBef>
              <a:spcAft>
                <a:spcPts val="0"/>
              </a:spcAft>
              <a:buClr>
                <a:schemeClr val="dk1"/>
              </a:buClr>
              <a:buSzPts val="2100"/>
              <a:buChar char="-"/>
            </a:pPr>
            <a:r>
              <a:rPr lang="en" sz="2100">
                <a:solidFill>
                  <a:schemeClr val="dk1"/>
                </a:solidFill>
              </a:rPr>
              <a:t>First in the world blended Global Issues Goals With Core Social and Emotional Skills</a:t>
            </a:r>
            <a:endParaRPr sz="2100">
              <a:solidFill>
                <a:schemeClr val="dk1"/>
              </a:solidFill>
            </a:endParaRPr>
          </a:p>
          <a:p>
            <a:pPr indent="0" lvl="0" marL="0" rtl="0" algn="l">
              <a:lnSpc>
                <a:spcPct val="100000"/>
              </a:lnSpc>
              <a:spcBef>
                <a:spcPts val="0"/>
              </a:spcBef>
              <a:spcAft>
                <a:spcPts val="0"/>
              </a:spcAft>
              <a:buSzPts val="1800"/>
              <a:buNone/>
            </a:pPr>
            <a:r>
              <a:rPr b="1" lang="en" sz="2100">
                <a:solidFill>
                  <a:schemeClr val="dk1"/>
                </a:solidFill>
              </a:rPr>
              <a:t>Big issues we are trying to solve</a:t>
            </a:r>
            <a:endParaRPr b="1" sz="2100">
              <a:solidFill>
                <a:schemeClr val="dk1"/>
              </a:solidFill>
            </a:endParaRPr>
          </a:p>
          <a:p>
            <a:pPr indent="0" lvl="0" marL="0" rtl="0" algn="l">
              <a:lnSpc>
                <a:spcPct val="100000"/>
              </a:lnSpc>
              <a:spcBef>
                <a:spcPts val="0"/>
              </a:spcBef>
              <a:spcAft>
                <a:spcPts val="0"/>
              </a:spcAft>
              <a:buSzPts val="1800"/>
              <a:buNone/>
            </a:pPr>
            <a:r>
              <a:rPr lang="en">
                <a:solidFill>
                  <a:schemeClr val="dk1"/>
                </a:solidFill>
              </a:rPr>
              <a:t>- Limited understanding and skill enhancement</a:t>
            </a:r>
            <a:endParaRPr>
              <a:solidFill>
                <a:schemeClr val="dk1"/>
              </a:solidFill>
            </a:endParaRPr>
          </a:p>
          <a:p>
            <a:pPr indent="0" lvl="0" marL="0" rtl="0" algn="l">
              <a:lnSpc>
                <a:spcPct val="100000"/>
              </a:lnSpc>
              <a:spcBef>
                <a:spcPts val="0"/>
              </a:spcBef>
              <a:spcAft>
                <a:spcPts val="0"/>
              </a:spcAft>
              <a:buSzPts val="1800"/>
              <a:buNone/>
            </a:pPr>
            <a:r>
              <a:rPr lang="en">
                <a:solidFill>
                  <a:schemeClr val="dk1"/>
                </a:solidFill>
              </a:rPr>
              <a:t>- Insufficient teaching resources for SEL</a:t>
            </a:r>
            <a:endParaRPr>
              <a:solidFill>
                <a:schemeClr val="dk1"/>
              </a:solidFill>
            </a:endParaRPr>
          </a:p>
          <a:p>
            <a:pPr indent="0" lvl="0" marL="0" rtl="0" algn="l">
              <a:lnSpc>
                <a:spcPct val="100000"/>
              </a:lnSpc>
              <a:spcBef>
                <a:spcPts val="0"/>
              </a:spcBef>
              <a:spcAft>
                <a:spcPts val="0"/>
              </a:spcAft>
              <a:buSzPts val="1800"/>
              <a:buNone/>
            </a:pPr>
            <a:r>
              <a:rPr lang="en">
                <a:solidFill>
                  <a:schemeClr val="dk1"/>
                </a:solidFill>
              </a:rPr>
              <a:t>- Program integration challenges despite policies and mandates</a:t>
            </a:r>
            <a:endParaRPr>
              <a:solidFill>
                <a:schemeClr val="dk1"/>
              </a:solidFill>
            </a:endParaRPr>
          </a:p>
          <a:p>
            <a:pPr indent="0" lvl="0" marL="0" rtl="0" algn="l">
              <a:lnSpc>
                <a:spcPct val="100000"/>
              </a:lnSpc>
              <a:spcBef>
                <a:spcPts val="0"/>
              </a:spcBef>
              <a:spcAft>
                <a:spcPts val="0"/>
              </a:spcAft>
              <a:buSzPts val="1800"/>
              <a:buNone/>
            </a:pPr>
            <a:r>
              <a:rPr lang="en">
                <a:solidFill>
                  <a:schemeClr val="dk1"/>
                </a:solidFill>
              </a:rPr>
              <a:t>- Barrier of standardized test culture</a:t>
            </a:r>
            <a:endParaRPr>
              <a:solidFill>
                <a:schemeClr val="dk1"/>
              </a:solidFill>
            </a:endParaRPr>
          </a:p>
          <a:p>
            <a:pPr indent="0" lvl="0" marL="0" rtl="0" algn="l">
              <a:lnSpc>
                <a:spcPct val="100000"/>
              </a:lnSpc>
              <a:spcBef>
                <a:spcPts val="0"/>
              </a:spcBef>
              <a:spcAft>
                <a:spcPts val="0"/>
              </a:spcAft>
              <a:buSzPts val="1800"/>
              <a:buNone/>
            </a:pPr>
            <a:r>
              <a:rPr lang="en">
                <a:solidFill>
                  <a:schemeClr val="dk1"/>
                </a:solidFill>
              </a:rPr>
              <a:t>- Lack of deep concept training</a:t>
            </a:r>
            <a:endParaRPr>
              <a:solidFill>
                <a:schemeClr val="dk1"/>
              </a:solidFill>
            </a:endParaRPr>
          </a:p>
          <a:p>
            <a:pPr indent="0" lvl="0" marL="0" rtl="0" algn="l">
              <a:lnSpc>
                <a:spcPct val="100000"/>
              </a:lnSpc>
              <a:spcBef>
                <a:spcPts val="0"/>
              </a:spcBef>
              <a:spcAft>
                <a:spcPts val="0"/>
              </a:spcAft>
              <a:buSzPts val="1800"/>
              <a:buNone/>
            </a:pPr>
            <a:r>
              <a:rPr lang="en">
                <a:solidFill>
                  <a:schemeClr val="dk1"/>
                </a:solidFill>
              </a:rPr>
              <a:t>- Inconsistent implementation, even after extensive training.</a:t>
            </a:r>
            <a:endParaRPr>
              <a:solidFill>
                <a:schemeClr val="dk1"/>
              </a:solidFill>
            </a:endParaRPr>
          </a:p>
          <a:p>
            <a:pPr indent="-228600" lvl="1" marL="914400" rtl="0" algn="l">
              <a:lnSpc>
                <a:spcPct val="100000"/>
              </a:lnSpc>
              <a:spcBef>
                <a:spcPts val="0"/>
              </a:spcBef>
              <a:spcAft>
                <a:spcPts val="0"/>
              </a:spcAft>
              <a:buClr>
                <a:schemeClr val="dk1"/>
              </a:buClr>
              <a:buSzPts val="1800"/>
              <a:buNone/>
            </a:pPr>
            <a:r>
              <a:t/>
            </a:r>
            <a:endParaRPr sz="1800">
              <a:solidFill>
                <a:schemeClr val="dk1"/>
              </a:solidFill>
            </a:endParaRPr>
          </a:p>
        </p:txBody>
      </p:sp>
      <p:pic>
        <p:nvPicPr>
          <p:cNvPr id="223" name="Google Shape;223;p17"/>
          <p:cNvPicPr preferRelativeResize="0"/>
          <p:nvPr/>
        </p:nvPicPr>
        <p:blipFill rotWithShape="1">
          <a:blip r:embed="rId3">
            <a:alphaModFix/>
          </a:blip>
          <a:srcRect b="32224" l="16564" r="17572" t="18253"/>
          <a:stretch/>
        </p:blipFill>
        <p:spPr>
          <a:xfrm rot="342224">
            <a:off x="6352933" y="2141312"/>
            <a:ext cx="2309234" cy="22478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8"/>
          <p:cNvSpPr/>
          <p:nvPr/>
        </p:nvSpPr>
        <p:spPr>
          <a:xfrm>
            <a:off x="680263" y="3900800"/>
            <a:ext cx="8017800" cy="1230600"/>
          </a:xfrm>
          <a:prstGeom prst="rect">
            <a:avLst/>
          </a:prstGeom>
          <a:solidFill>
            <a:srgbClr val="FFFFFF"/>
          </a:solidFill>
          <a:ln cap="flat" cmpd="sng" w="9525">
            <a:solidFill>
              <a:srgbClr val="A4C2F4"/>
            </a:solidFill>
            <a:prstDash val="dot"/>
            <a:round/>
            <a:headEnd len="sm" w="sm" type="none"/>
            <a:tailEnd len="sm" w="sm" type="none"/>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2000"/>
              <a:buFont typeface="Arial"/>
              <a:buNone/>
            </a:pPr>
            <a:r>
              <a:rPr b="1" i="0" lang="en" sz="2500" u="none" cap="none" strike="noStrike">
                <a:solidFill>
                  <a:srgbClr val="000000"/>
                </a:solidFill>
                <a:latin typeface="Old Standard TT"/>
                <a:ea typeface="Old Standard TT"/>
                <a:cs typeface="Old Standard TT"/>
                <a:sym typeface="Old Standard TT"/>
              </a:rPr>
              <a:t>NGN.ORG Goals</a:t>
            </a:r>
            <a:endParaRPr b="1" i="0" sz="2500" u="none" cap="none" strike="noStrike">
              <a:solidFill>
                <a:srgbClr val="000000"/>
              </a:solidFill>
              <a:latin typeface="Old Standard TT"/>
              <a:ea typeface="Old Standard TT"/>
              <a:cs typeface="Old Standard TT"/>
              <a:sym typeface="Old Standard TT"/>
            </a:endParaRPr>
          </a:p>
          <a:p>
            <a:pPr indent="0" lvl="0" marL="0" marR="0" rtl="0" algn="just">
              <a:lnSpc>
                <a:spcPct val="115000"/>
              </a:lnSpc>
              <a:spcBef>
                <a:spcPts val="0"/>
              </a:spcBef>
              <a:spcAft>
                <a:spcPts val="0"/>
              </a:spcAft>
              <a:buClr>
                <a:srgbClr val="000000"/>
              </a:buClr>
              <a:buSzPts val="2000"/>
              <a:buFont typeface="Arial"/>
              <a:buNone/>
            </a:pPr>
            <a:r>
              <a:rPr b="0" i="0" lang="en" sz="1900" u="none" cap="none" strike="noStrike">
                <a:solidFill>
                  <a:srgbClr val="000000"/>
                </a:solidFill>
                <a:latin typeface="Old Standard TT"/>
                <a:ea typeface="Old Standard TT"/>
                <a:cs typeface="Old Standard TT"/>
                <a:sym typeface="Old Standard TT"/>
              </a:rPr>
              <a:t>Empower the next generation to solve problems affecting the progress of societies around the world by 2120 (next 100-years)</a:t>
            </a:r>
            <a:endParaRPr b="0" i="0" sz="1900" u="none" cap="none" strike="noStrike">
              <a:solidFill>
                <a:srgbClr val="000000"/>
              </a:solidFill>
              <a:latin typeface="Old Standard TT"/>
              <a:ea typeface="Old Standard TT"/>
              <a:cs typeface="Old Standard TT"/>
              <a:sym typeface="Old Standard TT"/>
            </a:endParaRPr>
          </a:p>
        </p:txBody>
      </p:sp>
      <p:pic>
        <p:nvPicPr>
          <p:cNvPr id="229" name="Google Shape;229;p18"/>
          <p:cNvPicPr preferRelativeResize="0"/>
          <p:nvPr/>
        </p:nvPicPr>
        <p:blipFill rotWithShape="1">
          <a:blip r:embed="rId3">
            <a:alphaModFix/>
          </a:blip>
          <a:srcRect b="16527" l="18137" r="17952" t="25319"/>
          <a:stretch/>
        </p:blipFill>
        <p:spPr>
          <a:xfrm>
            <a:off x="987713" y="231475"/>
            <a:ext cx="7168574" cy="36693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9"/>
          <p:cNvSpPr txBox="1"/>
          <p:nvPr/>
        </p:nvSpPr>
        <p:spPr>
          <a:xfrm>
            <a:off x="97350" y="700375"/>
            <a:ext cx="8437800" cy="645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rgbClr val="000000"/>
                </a:solidFill>
                <a:latin typeface="Bebas Neue"/>
                <a:ea typeface="Bebas Neue"/>
                <a:cs typeface="Bebas Neue"/>
                <a:sym typeface="Bebas Neue"/>
              </a:rPr>
              <a:t>social, emotional, ethical, &amp; Logical learning (SEEL)</a:t>
            </a:r>
            <a:endParaRPr b="1" i="0" sz="2500" u="none" cap="none" strike="noStrike">
              <a:solidFill>
                <a:srgbClr val="000000"/>
              </a:solidFill>
              <a:latin typeface="Bebas Neue"/>
              <a:ea typeface="Bebas Neue"/>
              <a:cs typeface="Bebas Neue"/>
              <a:sym typeface="Bebas Neue"/>
            </a:endParaRPr>
          </a:p>
        </p:txBody>
      </p:sp>
      <p:sp>
        <p:nvSpPr>
          <p:cNvPr id="235" name="Google Shape;235;p19"/>
          <p:cNvSpPr txBox="1"/>
          <p:nvPr/>
        </p:nvSpPr>
        <p:spPr>
          <a:xfrm>
            <a:off x="1311964" y="1403935"/>
            <a:ext cx="3155485" cy="157749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900"/>
              <a:buFont typeface="Arial"/>
              <a:buNone/>
            </a:pPr>
            <a:r>
              <a:rPr b="1" i="0" lang="en" sz="1900" u="none" cap="none" strike="noStrike">
                <a:solidFill>
                  <a:srgbClr val="000000"/>
                </a:solidFill>
                <a:latin typeface="Arial"/>
                <a:ea typeface="Arial"/>
                <a:cs typeface="Arial"/>
                <a:sym typeface="Arial"/>
              </a:rPr>
              <a:t>Social</a:t>
            </a:r>
            <a:r>
              <a:rPr b="0" i="0" lang="en" sz="1500" u="none" cap="none" strike="noStrike">
                <a:solidFill>
                  <a:srgbClr val="000000"/>
                </a:solidFill>
                <a:latin typeface="Arial"/>
                <a:ea typeface="Arial"/>
                <a:cs typeface="Arial"/>
                <a:sym typeface="Arial"/>
              </a:rPr>
              <a:t> </a:t>
            </a:r>
            <a:r>
              <a:rPr b="0" i="0" lang="en" sz="1900" u="none" cap="none" strike="noStrike">
                <a:solidFill>
                  <a:srgbClr val="000000"/>
                </a:solidFill>
                <a:latin typeface="Arial"/>
                <a:ea typeface="Arial"/>
                <a:cs typeface="Arial"/>
                <a:sym typeface="Arial"/>
              </a:rPr>
              <a:t>skills allow people to understand their various bonds and boundaries with family, friends, and society.</a:t>
            </a:r>
            <a:endParaRPr b="1" i="0" sz="1900" u="none" cap="none" strike="noStrike">
              <a:solidFill>
                <a:srgbClr val="0E101A"/>
              </a:solidFill>
              <a:latin typeface="Old Standard TT"/>
              <a:ea typeface="Old Standard TT"/>
              <a:cs typeface="Old Standard TT"/>
              <a:sym typeface="Old Standard TT"/>
            </a:endParaRPr>
          </a:p>
        </p:txBody>
      </p:sp>
      <p:sp>
        <p:nvSpPr>
          <p:cNvPr id="236" name="Google Shape;236;p19"/>
          <p:cNvSpPr/>
          <p:nvPr/>
        </p:nvSpPr>
        <p:spPr>
          <a:xfrm>
            <a:off x="0" y="1172875"/>
            <a:ext cx="3457500" cy="131400"/>
          </a:xfrm>
          <a:prstGeom prst="rect">
            <a:avLst/>
          </a:prstGeom>
          <a:solidFill>
            <a:srgbClr val="7CC6F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7" name="Google Shape;237;p19"/>
          <p:cNvPicPr preferRelativeResize="0"/>
          <p:nvPr/>
        </p:nvPicPr>
        <p:blipFill rotWithShape="1">
          <a:blip r:embed="rId3">
            <a:alphaModFix/>
          </a:blip>
          <a:srcRect b="0" l="0" r="0" t="0"/>
          <a:stretch/>
        </p:blipFill>
        <p:spPr>
          <a:xfrm>
            <a:off x="-12" y="1573222"/>
            <a:ext cx="1528500" cy="1528500"/>
          </a:xfrm>
          <a:prstGeom prst="rect">
            <a:avLst/>
          </a:prstGeom>
          <a:noFill/>
          <a:ln>
            <a:noFill/>
          </a:ln>
        </p:spPr>
      </p:pic>
      <p:pic>
        <p:nvPicPr>
          <p:cNvPr id="238" name="Google Shape;238;p19"/>
          <p:cNvPicPr preferRelativeResize="0"/>
          <p:nvPr/>
        </p:nvPicPr>
        <p:blipFill rotWithShape="1">
          <a:blip r:embed="rId4">
            <a:alphaModFix/>
          </a:blip>
          <a:srcRect b="0" l="0" r="0" t="0"/>
          <a:stretch/>
        </p:blipFill>
        <p:spPr>
          <a:xfrm>
            <a:off x="4659700" y="1597087"/>
            <a:ext cx="1121000" cy="1121000"/>
          </a:xfrm>
          <a:prstGeom prst="rect">
            <a:avLst/>
          </a:prstGeom>
          <a:noFill/>
          <a:ln>
            <a:noFill/>
          </a:ln>
        </p:spPr>
      </p:pic>
      <p:pic>
        <p:nvPicPr>
          <p:cNvPr id="239" name="Google Shape;239;p19"/>
          <p:cNvPicPr preferRelativeResize="0"/>
          <p:nvPr/>
        </p:nvPicPr>
        <p:blipFill rotWithShape="1">
          <a:blip r:embed="rId5">
            <a:alphaModFix/>
          </a:blip>
          <a:srcRect b="0" l="0" r="0" t="0"/>
          <a:stretch/>
        </p:blipFill>
        <p:spPr>
          <a:xfrm>
            <a:off x="97350" y="3739448"/>
            <a:ext cx="1064400" cy="1064400"/>
          </a:xfrm>
          <a:prstGeom prst="rect">
            <a:avLst/>
          </a:prstGeom>
          <a:noFill/>
          <a:ln>
            <a:noFill/>
          </a:ln>
        </p:spPr>
      </p:pic>
      <p:pic>
        <p:nvPicPr>
          <p:cNvPr id="240" name="Google Shape;240;p19"/>
          <p:cNvPicPr preferRelativeResize="0"/>
          <p:nvPr/>
        </p:nvPicPr>
        <p:blipFill rotWithShape="1">
          <a:blip r:embed="rId6">
            <a:alphaModFix/>
          </a:blip>
          <a:srcRect b="0" l="0" r="0" t="0"/>
          <a:stretch/>
        </p:blipFill>
        <p:spPr>
          <a:xfrm>
            <a:off x="4659700" y="3660950"/>
            <a:ext cx="1221400" cy="1221400"/>
          </a:xfrm>
          <a:prstGeom prst="rect">
            <a:avLst/>
          </a:prstGeom>
          <a:noFill/>
          <a:ln>
            <a:noFill/>
          </a:ln>
        </p:spPr>
      </p:pic>
      <p:sp>
        <p:nvSpPr>
          <p:cNvPr id="241" name="Google Shape;241;p19"/>
          <p:cNvSpPr txBox="1"/>
          <p:nvPr/>
        </p:nvSpPr>
        <p:spPr>
          <a:xfrm>
            <a:off x="5780700" y="3212327"/>
            <a:ext cx="3246300" cy="1095623"/>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900"/>
              <a:buFont typeface="Arial"/>
              <a:buNone/>
            </a:pPr>
            <a:r>
              <a:rPr b="1" i="0" lang="en" sz="1900" u="none" cap="none" strike="noStrike">
                <a:solidFill>
                  <a:srgbClr val="000000"/>
                </a:solidFill>
                <a:latin typeface="Arial"/>
                <a:ea typeface="Arial"/>
                <a:cs typeface="Arial"/>
                <a:sym typeface="Arial"/>
              </a:rPr>
              <a:t>Logical </a:t>
            </a:r>
            <a:r>
              <a:rPr b="0" i="0" lang="en" sz="1900" u="none" cap="none" strike="noStrike">
                <a:solidFill>
                  <a:srgbClr val="000000"/>
                </a:solidFill>
                <a:latin typeface="Arial"/>
                <a:ea typeface="Arial"/>
                <a:cs typeface="Arial"/>
                <a:sym typeface="Arial"/>
              </a:rPr>
              <a:t>thinking is the process of analyzing a situation to come up with solutions that are rational and sensible</a:t>
            </a:r>
            <a:endParaRPr b="1" i="0" sz="1900" u="none" cap="none" strike="noStrike">
              <a:solidFill>
                <a:srgbClr val="0E101A"/>
              </a:solidFill>
              <a:latin typeface="Old Standard TT"/>
              <a:ea typeface="Old Standard TT"/>
              <a:cs typeface="Old Standard TT"/>
              <a:sym typeface="Old Standard TT"/>
            </a:endParaRPr>
          </a:p>
        </p:txBody>
      </p:sp>
      <p:sp>
        <p:nvSpPr>
          <p:cNvPr id="242" name="Google Shape;242;p19"/>
          <p:cNvSpPr txBox="1"/>
          <p:nvPr/>
        </p:nvSpPr>
        <p:spPr>
          <a:xfrm>
            <a:off x="1161750" y="2969186"/>
            <a:ext cx="3651600" cy="1577489"/>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900"/>
              <a:buFont typeface="Arial"/>
              <a:buNone/>
            </a:pPr>
            <a:r>
              <a:rPr b="1" i="0" lang="en" sz="1900" u="none" cap="none" strike="noStrike">
                <a:solidFill>
                  <a:srgbClr val="000000"/>
                </a:solidFill>
                <a:latin typeface="Arial"/>
                <a:ea typeface="Arial"/>
                <a:cs typeface="Arial"/>
                <a:sym typeface="Arial"/>
              </a:rPr>
              <a:t>Ethical</a:t>
            </a:r>
            <a:r>
              <a:rPr b="0" i="0" lang="en" sz="1900" u="none" cap="none" strike="noStrike">
                <a:solidFill>
                  <a:srgbClr val="000000"/>
                </a:solidFill>
                <a:latin typeface="Arial"/>
                <a:ea typeface="Arial"/>
                <a:cs typeface="Arial"/>
                <a:sym typeface="Arial"/>
              </a:rPr>
              <a:t> decision-making allows a person to gain a greater understanding of their values and morals during the decision-making process.</a:t>
            </a:r>
            <a:endParaRPr b="1" i="0" sz="1900" u="none" cap="none" strike="noStrike">
              <a:solidFill>
                <a:srgbClr val="0E101A"/>
              </a:solidFill>
              <a:latin typeface="Old Standard TT"/>
              <a:ea typeface="Old Standard TT"/>
              <a:cs typeface="Old Standard TT"/>
              <a:sym typeface="Old Standard TT"/>
            </a:endParaRPr>
          </a:p>
        </p:txBody>
      </p:sp>
      <p:sp>
        <p:nvSpPr>
          <p:cNvPr id="243" name="Google Shape;243;p19"/>
          <p:cNvSpPr txBox="1"/>
          <p:nvPr/>
        </p:nvSpPr>
        <p:spPr>
          <a:xfrm>
            <a:off x="5731575" y="1304275"/>
            <a:ext cx="3246300" cy="14158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900"/>
              <a:buFont typeface="Arial"/>
              <a:buNone/>
            </a:pPr>
            <a:r>
              <a:rPr b="1" i="0" lang="en" sz="1900" u="none" cap="none" strike="noStrike">
                <a:solidFill>
                  <a:srgbClr val="000000"/>
                </a:solidFill>
                <a:latin typeface="Arial"/>
                <a:ea typeface="Arial"/>
                <a:cs typeface="Arial"/>
                <a:sym typeface="Arial"/>
              </a:rPr>
              <a:t>Emotional </a:t>
            </a:r>
            <a:r>
              <a:rPr b="0" i="0" lang="en" sz="1900" u="none" cap="none" strike="noStrike">
                <a:solidFill>
                  <a:srgbClr val="000000"/>
                </a:solidFill>
                <a:latin typeface="Arial"/>
                <a:ea typeface="Arial"/>
                <a:cs typeface="Arial"/>
                <a:sym typeface="Arial"/>
              </a:rPr>
              <a:t>skills development allows a person to understand the feelings of others and themselves.</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2"/>
          <p:cNvSpPr txBox="1"/>
          <p:nvPr/>
        </p:nvSpPr>
        <p:spPr>
          <a:xfrm>
            <a:off x="2267938" y="3558250"/>
            <a:ext cx="1963200" cy="1044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Old Standard TT"/>
                <a:ea typeface="Old Standard TT"/>
                <a:cs typeface="Old Standard TT"/>
                <a:sym typeface="Old Standard TT"/>
              </a:rPr>
              <a:t>Ekta Juswani, Senior Child Developmental Psychologist &amp; NGN SEEL Specialist NGNLearning, India </a:t>
            </a:r>
            <a:endParaRPr b="0" i="0" sz="1400" u="none" cap="none" strike="noStrike">
              <a:solidFill>
                <a:srgbClr val="000000"/>
              </a:solidFill>
              <a:latin typeface="Old Standard TT"/>
              <a:ea typeface="Old Standard TT"/>
              <a:cs typeface="Old Standard TT"/>
              <a:sym typeface="Old Standard TT"/>
            </a:endParaRPr>
          </a:p>
        </p:txBody>
      </p:sp>
      <p:sp>
        <p:nvSpPr>
          <p:cNvPr id="63" name="Google Shape;63;p2"/>
          <p:cNvSpPr txBox="1"/>
          <p:nvPr/>
        </p:nvSpPr>
        <p:spPr>
          <a:xfrm>
            <a:off x="4270975" y="3599475"/>
            <a:ext cx="2093400" cy="93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Old Standard TT"/>
                <a:ea typeface="Old Standard TT"/>
                <a:cs typeface="Old Standard TT"/>
                <a:sym typeface="Old Standard TT"/>
              </a:rPr>
              <a:t>Zaheda Jeewa,  Child Developmental Psychologist &amp; NGN SEEL Specialist NGNLearning, India </a:t>
            </a:r>
            <a:endParaRPr b="0" i="0" sz="1400" u="none" cap="none" strike="noStrike">
              <a:solidFill>
                <a:srgbClr val="000000"/>
              </a:solidFill>
              <a:latin typeface="Old Standard TT"/>
              <a:ea typeface="Old Standard TT"/>
              <a:cs typeface="Old Standard TT"/>
              <a:sym typeface="Old Standard TT"/>
            </a:endParaRPr>
          </a:p>
        </p:txBody>
      </p:sp>
      <p:pic>
        <p:nvPicPr>
          <p:cNvPr id="64" name="Google Shape;64;p2"/>
          <p:cNvPicPr preferRelativeResize="0"/>
          <p:nvPr/>
        </p:nvPicPr>
        <p:blipFill rotWithShape="1">
          <a:blip r:embed="rId3">
            <a:alphaModFix/>
          </a:blip>
          <a:srcRect b="21511" l="0" r="0" t="0"/>
          <a:stretch/>
        </p:blipFill>
        <p:spPr>
          <a:xfrm>
            <a:off x="2383025" y="1473670"/>
            <a:ext cx="1622225" cy="1926155"/>
          </a:xfrm>
          <a:prstGeom prst="rect">
            <a:avLst/>
          </a:prstGeom>
          <a:noFill/>
          <a:ln>
            <a:noFill/>
          </a:ln>
        </p:spPr>
      </p:pic>
      <p:pic>
        <p:nvPicPr>
          <p:cNvPr id="65" name="Google Shape;65;p2"/>
          <p:cNvPicPr preferRelativeResize="0"/>
          <p:nvPr/>
        </p:nvPicPr>
        <p:blipFill rotWithShape="1">
          <a:blip r:embed="rId4">
            <a:alphaModFix/>
          </a:blip>
          <a:srcRect b="0" l="0" r="0" t="0"/>
          <a:stretch/>
        </p:blipFill>
        <p:spPr>
          <a:xfrm>
            <a:off x="4323025" y="1410313"/>
            <a:ext cx="1622225" cy="1989500"/>
          </a:xfrm>
          <a:prstGeom prst="rect">
            <a:avLst/>
          </a:prstGeom>
          <a:noFill/>
          <a:ln>
            <a:noFill/>
          </a:ln>
        </p:spPr>
      </p:pic>
      <p:sp>
        <p:nvSpPr>
          <p:cNvPr id="66" name="Google Shape;66;p2"/>
          <p:cNvSpPr txBox="1"/>
          <p:nvPr/>
        </p:nvSpPr>
        <p:spPr>
          <a:xfrm>
            <a:off x="134725" y="3399825"/>
            <a:ext cx="2093400" cy="118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Old Standard TT"/>
                <a:ea typeface="Old Standard TT"/>
                <a:cs typeface="Old Standard TT"/>
                <a:sym typeface="Old Standard TT"/>
              </a:rPr>
              <a:t>Sanjeev Tanna, Chief Education Officer USA and Asia</a:t>
            </a:r>
            <a:endParaRPr b="0" i="0" sz="1400" u="none" cap="none" strike="noStrike">
              <a:solidFill>
                <a:srgbClr val="000000"/>
              </a:solidFill>
              <a:latin typeface="Old Standard TT"/>
              <a:ea typeface="Old Standard TT"/>
              <a:cs typeface="Old Standard TT"/>
              <a:sym typeface="Old Standard TT"/>
            </a:endParaRPr>
          </a:p>
        </p:txBody>
      </p:sp>
      <p:pic>
        <p:nvPicPr>
          <p:cNvPr id="67" name="Google Shape;67;p2"/>
          <p:cNvPicPr preferRelativeResize="0"/>
          <p:nvPr/>
        </p:nvPicPr>
        <p:blipFill rotWithShape="1">
          <a:blip r:embed="rId5">
            <a:alphaModFix/>
          </a:blip>
          <a:srcRect b="0" l="14474" r="6641" t="0"/>
          <a:stretch/>
        </p:blipFill>
        <p:spPr>
          <a:xfrm>
            <a:off x="107150" y="1461415"/>
            <a:ext cx="2093399" cy="1938409"/>
          </a:xfrm>
          <a:prstGeom prst="rect">
            <a:avLst/>
          </a:prstGeom>
          <a:noFill/>
          <a:ln>
            <a:noFill/>
          </a:ln>
        </p:spPr>
      </p:pic>
      <p:sp>
        <p:nvSpPr>
          <p:cNvPr id="68" name="Google Shape;68;p2"/>
          <p:cNvSpPr txBox="1"/>
          <p:nvPr/>
        </p:nvSpPr>
        <p:spPr>
          <a:xfrm>
            <a:off x="2283294" y="126950"/>
            <a:ext cx="5300400" cy="118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000"/>
              <a:buFont typeface="Arial"/>
              <a:buNone/>
            </a:pPr>
            <a:r>
              <a:rPr b="1" i="0" lang="en" sz="4000" u="none" cap="none" strike="noStrike">
                <a:solidFill>
                  <a:srgbClr val="000000"/>
                </a:solidFill>
                <a:latin typeface="Old Standard TT"/>
                <a:ea typeface="Old Standard TT"/>
                <a:cs typeface="Old Standard TT"/>
                <a:sym typeface="Old Standard TT"/>
              </a:rPr>
              <a:t> Meet Our Team </a:t>
            </a:r>
            <a:endParaRPr b="1" i="0" sz="4000" u="none" cap="none" strike="noStrike">
              <a:solidFill>
                <a:srgbClr val="000000"/>
              </a:solidFill>
              <a:latin typeface="Old Standard TT"/>
              <a:ea typeface="Old Standard TT"/>
              <a:cs typeface="Old Standard TT"/>
              <a:sym typeface="Old Standard TT"/>
            </a:endParaRPr>
          </a:p>
        </p:txBody>
      </p:sp>
      <p:sp>
        <p:nvSpPr>
          <p:cNvPr id="69" name="Google Shape;69;p2"/>
          <p:cNvSpPr txBox="1"/>
          <p:nvPr/>
        </p:nvSpPr>
        <p:spPr>
          <a:xfrm>
            <a:off x="6364375" y="3527475"/>
            <a:ext cx="2093400" cy="93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Old Standard TT"/>
                <a:ea typeface="Old Standard TT"/>
                <a:cs typeface="Old Standard TT"/>
                <a:sym typeface="Old Standard TT"/>
              </a:rPr>
              <a:t>Tejaswini B H,  Early Childhood &amp; NGN SEEL Specialist NGNLearning, India </a:t>
            </a:r>
            <a:endParaRPr b="0" i="0" sz="1400" u="none" cap="none" strike="noStrike">
              <a:solidFill>
                <a:srgbClr val="000000"/>
              </a:solidFill>
              <a:latin typeface="Old Standard TT"/>
              <a:ea typeface="Old Standard TT"/>
              <a:cs typeface="Old Standard TT"/>
              <a:sym typeface="Old Standard TT"/>
            </a:endParaRPr>
          </a:p>
        </p:txBody>
      </p:sp>
      <p:pic>
        <p:nvPicPr>
          <p:cNvPr id="70" name="Google Shape;70;p2"/>
          <p:cNvPicPr preferRelativeResize="0"/>
          <p:nvPr/>
        </p:nvPicPr>
        <p:blipFill rotWithShape="1">
          <a:blip r:embed="rId6">
            <a:alphaModFix/>
          </a:blip>
          <a:srcRect b="24939" l="41625" r="41970" t="21009"/>
          <a:stretch/>
        </p:blipFill>
        <p:spPr>
          <a:xfrm>
            <a:off x="6536325" y="1410325"/>
            <a:ext cx="1382650" cy="1989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0"/>
          <p:cNvSpPr txBox="1"/>
          <p:nvPr>
            <p:ph idx="4294967295" type="title"/>
          </p:nvPr>
        </p:nvSpPr>
        <p:spPr>
          <a:xfrm>
            <a:off x="1591525"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What Is NGN SEEL Curriculum? </a:t>
            </a:r>
            <a:endParaRPr b="1"/>
          </a:p>
        </p:txBody>
      </p:sp>
      <p:sp>
        <p:nvSpPr>
          <p:cNvPr id="249" name="Google Shape;249;p20"/>
          <p:cNvSpPr txBox="1"/>
          <p:nvPr>
            <p:ph idx="4294967295" type="body"/>
          </p:nvPr>
        </p:nvSpPr>
        <p:spPr>
          <a:xfrm>
            <a:off x="311700" y="1171650"/>
            <a:ext cx="4738500" cy="3614700"/>
          </a:xfrm>
          <a:prstGeom prst="rect">
            <a:avLst/>
          </a:prstGeom>
          <a:noFill/>
          <a:ln>
            <a:noFill/>
          </a:ln>
        </p:spPr>
        <p:txBody>
          <a:bodyPr anchorCtr="0" anchor="t" bIns="91425" lIns="91425" spcFirstLastPara="1" rIns="91425" wrap="square" tIns="91425">
            <a:noAutofit/>
          </a:bodyPr>
          <a:lstStyle/>
          <a:p>
            <a:pPr indent="-349250" lvl="0" marL="457200" rtl="0" algn="just">
              <a:lnSpc>
                <a:spcPct val="115000"/>
              </a:lnSpc>
              <a:spcBef>
                <a:spcPts val="0"/>
              </a:spcBef>
              <a:spcAft>
                <a:spcPts val="0"/>
              </a:spcAft>
              <a:buClr>
                <a:schemeClr val="dk1"/>
              </a:buClr>
              <a:buSzPts val="1900"/>
              <a:buChar char="●"/>
            </a:pPr>
            <a:r>
              <a:rPr lang="en" sz="1900">
                <a:solidFill>
                  <a:schemeClr val="dk1"/>
                </a:solidFill>
              </a:rPr>
              <a:t>The term "SEEL curriculum" aims to develop students' emotional intelligence, social skills, ethical reasoning, and critical thinking abilities alongside academic knowledge. </a:t>
            </a:r>
            <a:endParaRPr sz="1900">
              <a:solidFill>
                <a:schemeClr val="dk1"/>
              </a:solidFill>
            </a:endParaRPr>
          </a:p>
          <a:p>
            <a:pPr indent="-349250" lvl="0" marL="457200" rtl="0" algn="just">
              <a:lnSpc>
                <a:spcPct val="115000"/>
              </a:lnSpc>
              <a:spcBef>
                <a:spcPts val="0"/>
              </a:spcBef>
              <a:spcAft>
                <a:spcPts val="0"/>
              </a:spcAft>
              <a:buClr>
                <a:schemeClr val="dk1"/>
              </a:buClr>
              <a:buSzPts val="1900"/>
              <a:buChar char="●"/>
            </a:pPr>
            <a:r>
              <a:rPr lang="en" sz="1900">
                <a:solidFill>
                  <a:schemeClr val="dk1"/>
                </a:solidFill>
              </a:rPr>
              <a:t>The focus is on promoting the well-being, positive relationships, ethical decision-making, and logical thinking skills. It prepares students for success in personal and academic contexts.</a:t>
            </a:r>
            <a:endParaRPr sz="1900">
              <a:solidFill>
                <a:schemeClr val="dk1"/>
              </a:solidFill>
            </a:endParaRPr>
          </a:p>
        </p:txBody>
      </p:sp>
      <p:sp>
        <p:nvSpPr>
          <p:cNvPr id="250" name="Google Shape;250;p20"/>
          <p:cNvSpPr txBox="1"/>
          <p:nvPr/>
        </p:nvSpPr>
        <p:spPr>
          <a:xfrm>
            <a:off x="509275" y="655625"/>
            <a:ext cx="3809700" cy="994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1" i="0" sz="2200" u="none" cap="none" strike="noStrike">
              <a:solidFill>
                <a:srgbClr val="000000"/>
              </a:solidFill>
              <a:latin typeface="Arial"/>
              <a:ea typeface="Arial"/>
              <a:cs typeface="Arial"/>
              <a:sym typeface="Arial"/>
            </a:endParaRPr>
          </a:p>
        </p:txBody>
      </p:sp>
      <p:pic>
        <p:nvPicPr>
          <p:cNvPr id="251" name="Google Shape;251;p20"/>
          <p:cNvPicPr preferRelativeResize="0"/>
          <p:nvPr/>
        </p:nvPicPr>
        <p:blipFill rotWithShape="1">
          <a:blip r:embed="rId3">
            <a:alphaModFix/>
          </a:blip>
          <a:srcRect b="32224" l="16563" r="17576" t="18253"/>
          <a:stretch/>
        </p:blipFill>
        <p:spPr>
          <a:xfrm rot="342226">
            <a:off x="5326574" y="1239025"/>
            <a:ext cx="3245097" cy="31587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21"/>
          <p:cNvSpPr txBox="1"/>
          <p:nvPr/>
        </p:nvSpPr>
        <p:spPr>
          <a:xfrm>
            <a:off x="1045325" y="1350450"/>
            <a:ext cx="6747600" cy="1968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500"/>
              <a:buFont typeface="Arial"/>
              <a:buNone/>
            </a:pPr>
            <a:r>
              <a:rPr b="0" i="0" lang="en" sz="3600" u="none" cap="none" strike="noStrike">
                <a:solidFill>
                  <a:srgbClr val="374151"/>
                </a:solidFill>
                <a:highlight>
                  <a:srgbClr val="FFFFFF"/>
                </a:highlight>
                <a:latin typeface="Bebas Neue"/>
                <a:ea typeface="Bebas Neue"/>
                <a:cs typeface="Bebas Neue"/>
                <a:sym typeface="Bebas Neue"/>
              </a:rPr>
              <a:t>Formal NGN SEEL CURRICULUM</a:t>
            </a:r>
            <a:endParaRPr b="0" i="0" sz="3600" u="none" cap="none" strike="noStrike">
              <a:solidFill>
                <a:srgbClr val="374151"/>
              </a:solidFill>
              <a:highlight>
                <a:srgbClr val="FFFFFF"/>
              </a:highlight>
              <a:latin typeface="Bebas Neue"/>
              <a:ea typeface="Bebas Neue"/>
              <a:cs typeface="Bebas Neue"/>
              <a:sym typeface="Bebas Neue"/>
            </a:endParaRPr>
          </a:p>
          <a:p>
            <a:pPr indent="0" lvl="0" marL="0" marR="0" rtl="0" algn="ctr">
              <a:lnSpc>
                <a:spcPct val="100000"/>
              </a:lnSpc>
              <a:spcBef>
                <a:spcPts val="0"/>
              </a:spcBef>
              <a:spcAft>
                <a:spcPts val="0"/>
              </a:spcAft>
              <a:buClr>
                <a:srgbClr val="000000"/>
              </a:buClr>
              <a:buSzPts val="4500"/>
              <a:buFont typeface="Arial"/>
              <a:buNone/>
            </a:pPr>
            <a:r>
              <a:rPr b="0" i="0" lang="en" sz="3600" u="none" cap="none" strike="noStrike">
                <a:solidFill>
                  <a:srgbClr val="374151"/>
                </a:solidFill>
                <a:highlight>
                  <a:srgbClr val="FFFFFF"/>
                </a:highlight>
                <a:latin typeface="Bebas Neue"/>
                <a:ea typeface="Bebas Neue"/>
                <a:cs typeface="Bebas Neue"/>
                <a:sym typeface="Bebas Neue"/>
              </a:rPr>
              <a:t>Vs</a:t>
            </a:r>
            <a:endParaRPr b="0" i="0" sz="3600" u="none" cap="none" strike="noStrike">
              <a:solidFill>
                <a:srgbClr val="374151"/>
              </a:solidFill>
              <a:highlight>
                <a:srgbClr val="FFFFFF"/>
              </a:highlight>
              <a:latin typeface="Bebas Neue"/>
              <a:ea typeface="Bebas Neue"/>
              <a:cs typeface="Bebas Neue"/>
              <a:sym typeface="Bebas Neue"/>
            </a:endParaRPr>
          </a:p>
          <a:p>
            <a:pPr indent="0" lvl="0" marL="0" marR="0" rtl="0" algn="ctr">
              <a:lnSpc>
                <a:spcPct val="100000"/>
              </a:lnSpc>
              <a:spcBef>
                <a:spcPts val="0"/>
              </a:spcBef>
              <a:spcAft>
                <a:spcPts val="0"/>
              </a:spcAft>
              <a:buClr>
                <a:srgbClr val="000000"/>
              </a:buClr>
              <a:buSzPts val="4500"/>
              <a:buFont typeface="Arial"/>
              <a:buNone/>
            </a:pPr>
            <a:r>
              <a:rPr b="0" i="0" lang="en" sz="3600" u="none" cap="none" strike="noStrike">
                <a:solidFill>
                  <a:srgbClr val="374151"/>
                </a:solidFill>
                <a:highlight>
                  <a:srgbClr val="FFFFFF"/>
                </a:highlight>
                <a:latin typeface="Bebas Neue"/>
                <a:ea typeface="Bebas Neue"/>
                <a:cs typeface="Bebas Neue"/>
                <a:sym typeface="Bebas Neue"/>
              </a:rPr>
              <a:t> Informal SEL Curriculum</a:t>
            </a:r>
            <a:endParaRPr b="0" i="0" sz="3600" u="none" cap="none" strike="noStrike">
              <a:solidFill>
                <a:srgbClr val="000000"/>
              </a:solidFill>
              <a:highlight>
                <a:srgbClr val="FFFFFF"/>
              </a:highlight>
              <a:latin typeface="Bebas Neue"/>
              <a:ea typeface="Bebas Neue"/>
              <a:cs typeface="Bebas Neue"/>
              <a:sym typeface="Bebas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2"/>
          <p:cNvSpPr txBox="1"/>
          <p:nvPr>
            <p:ph idx="4294967295" type="title"/>
          </p:nvPr>
        </p:nvSpPr>
        <p:spPr>
          <a:xfrm>
            <a:off x="311700" y="8184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Why Does SEL Curriculum Become Ineffective? </a:t>
            </a:r>
            <a:endParaRPr b="1"/>
          </a:p>
        </p:txBody>
      </p:sp>
      <p:sp>
        <p:nvSpPr>
          <p:cNvPr id="262" name="Google Shape;262;p22"/>
          <p:cNvSpPr txBox="1"/>
          <p:nvPr>
            <p:ph idx="4294967295" type="body"/>
          </p:nvPr>
        </p:nvSpPr>
        <p:spPr>
          <a:xfrm>
            <a:off x="311700" y="1391179"/>
            <a:ext cx="7156800" cy="3141300"/>
          </a:xfrm>
          <a:prstGeom prst="rect">
            <a:avLst/>
          </a:prstGeom>
          <a:noFill/>
          <a:ln>
            <a:noFill/>
          </a:ln>
        </p:spPr>
        <p:txBody>
          <a:bodyPr anchorCtr="0" anchor="t" bIns="91425" lIns="91425" spcFirstLastPara="1" rIns="91425" wrap="square" tIns="91425">
            <a:noAutofit/>
          </a:bodyPr>
          <a:lstStyle/>
          <a:p>
            <a:pPr indent="-349250" lvl="0" marL="457200" rtl="0" algn="l">
              <a:lnSpc>
                <a:spcPct val="115000"/>
              </a:lnSpc>
              <a:spcBef>
                <a:spcPts val="1500"/>
              </a:spcBef>
              <a:spcAft>
                <a:spcPts val="0"/>
              </a:spcAft>
              <a:buClr>
                <a:schemeClr val="dk1"/>
              </a:buClr>
              <a:buSzPts val="1900"/>
              <a:buChar char="●"/>
            </a:pPr>
            <a:r>
              <a:rPr lang="en" sz="1900">
                <a:solidFill>
                  <a:schemeClr val="dk1"/>
                </a:solidFill>
                <a:highlight>
                  <a:schemeClr val="lt1"/>
                </a:highlight>
              </a:rPr>
              <a:t>Lack of motivated and trained staff.</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Lack of parental involvement.</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Not focused on early years.</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Not implementing researched and scientifically tested curriculum.</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Lack of consistency.</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Lack of good quality resources.</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No progress tracking.</a:t>
            </a:r>
            <a:endParaRPr sz="1900">
              <a:solidFill>
                <a:schemeClr val="dk1"/>
              </a:solidFill>
              <a:highlight>
                <a:schemeClr val="lt1"/>
              </a:highlight>
            </a:endParaRPr>
          </a:p>
          <a:p>
            <a:pPr indent="-349250" lvl="0" marL="457200" rtl="0" algn="l">
              <a:lnSpc>
                <a:spcPct val="115000"/>
              </a:lnSpc>
              <a:spcBef>
                <a:spcPts val="0"/>
              </a:spcBef>
              <a:spcAft>
                <a:spcPts val="0"/>
              </a:spcAft>
              <a:buClr>
                <a:schemeClr val="dk1"/>
              </a:buClr>
              <a:buSzPts val="1900"/>
              <a:buChar char="●"/>
            </a:pPr>
            <a:r>
              <a:rPr lang="en" sz="1900">
                <a:solidFill>
                  <a:schemeClr val="dk1"/>
                </a:solidFill>
                <a:highlight>
                  <a:schemeClr val="lt1"/>
                </a:highlight>
              </a:rPr>
              <a:t>Following poor curriculum strategies.</a:t>
            </a:r>
            <a:endParaRPr sz="2500">
              <a:solidFill>
                <a:schemeClr val="dk1"/>
              </a:solidFill>
              <a:highlight>
                <a:schemeClr val="lt1"/>
              </a:highlight>
            </a:endParaRPr>
          </a:p>
          <a:p>
            <a:pPr indent="0" lvl="0" marL="0" rtl="0" algn="l">
              <a:lnSpc>
                <a:spcPct val="115000"/>
              </a:lnSpc>
              <a:spcBef>
                <a:spcPts val="0"/>
              </a:spcBef>
              <a:spcAft>
                <a:spcPts val="0"/>
              </a:spcAft>
              <a:buSzPts val="1800"/>
              <a:buNone/>
            </a:pPr>
            <a:r>
              <a:t/>
            </a:r>
            <a:endParaRPr b="1" sz="2300">
              <a:highlight>
                <a:schemeClr val="lt1"/>
              </a:highlight>
            </a:endParaRPr>
          </a:p>
          <a:p>
            <a:pPr indent="0" lvl="0" marL="0" rtl="0" algn="l">
              <a:lnSpc>
                <a:spcPct val="115000"/>
              </a:lnSpc>
              <a:spcBef>
                <a:spcPts val="1200"/>
              </a:spcBef>
              <a:spcAft>
                <a:spcPts val="1200"/>
              </a:spcAft>
              <a:buSzPts val="1800"/>
              <a:buNone/>
            </a:pPr>
            <a:r>
              <a:t/>
            </a:r>
            <a:endParaRPr b="1" sz="2300">
              <a:highlight>
                <a:schemeClr val="lt1"/>
              </a:highlight>
            </a:endParaRPr>
          </a:p>
        </p:txBody>
      </p:sp>
      <p:pic>
        <p:nvPicPr>
          <p:cNvPr id="263" name="Google Shape;263;p22"/>
          <p:cNvPicPr preferRelativeResize="0"/>
          <p:nvPr/>
        </p:nvPicPr>
        <p:blipFill rotWithShape="1">
          <a:blip r:embed="rId3">
            <a:alphaModFix/>
          </a:blip>
          <a:srcRect b="28796" l="14345" r="38798" t="17339"/>
          <a:stretch/>
        </p:blipFill>
        <p:spPr>
          <a:xfrm>
            <a:off x="6182075" y="3149525"/>
            <a:ext cx="2884973" cy="186572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3"/>
          <p:cNvSpPr txBox="1"/>
          <p:nvPr>
            <p:ph idx="4294967295" type="title"/>
          </p:nvPr>
        </p:nvSpPr>
        <p:spPr>
          <a:xfrm>
            <a:off x="311700" y="7348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Essentials To Implement NGN SEEL</a:t>
            </a:r>
            <a:endParaRPr b="1"/>
          </a:p>
        </p:txBody>
      </p:sp>
      <p:sp>
        <p:nvSpPr>
          <p:cNvPr id="269" name="Google Shape;269;p23"/>
          <p:cNvSpPr txBox="1"/>
          <p:nvPr>
            <p:ph idx="4294967295" type="body"/>
          </p:nvPr>
        </p:nvSpPr>
        <p:spPr>
          <a:xfrm>
            <a:off x="311700" y="1152475"/>
            <a:ext cx="7156800" cy="3416400"/>
          </a:xfrm>
          <a:prstGeom prst="rect">
            <a:avLst/>
          </a:prstGeom>
          <a:noFill/>
          <a:ln>
            <a:noFill/>
          </a:ln>
        </p:spPr>
        <p:txBody>
          <a:bodyPr anchorCtr="0" anchor="t" bIns="91425" lIns="91425" spcFirstLastPara="1" rIns="91425" wrap="square" tIns="91425">
            <a:normAutofit fontScale="40000" lnSpcReduction="20000"/>
          </a:bodyPr>
          <a:lstStyle/>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Trained staff </a:t>
            </a:r>
            <a:endParaRPr sz="4792">
              <a:solidFill>
                <a:schemeClr val="dk1"/>
              </a:solidFill>
            </a:endParaRPr>
          </a:p>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Developmentally appropriate curriculum</a:t>
            </a:r>
            <a:endParaRPr sz="4792">
              <a:solidFill>
                <a:schemeClr val="dk1"/>
              </a:solidFill>
            </a:endParaRPr>
          </a:p>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Minimum 3 classes a week </a:t>
            </a:r>
            <a:endParaRPr sz="4792">
              <a:solidFill>
                <a:schemeClr val="dk1"/>
              </a:solidFill>
            </a:endParaRPr>
          </a:p>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Scientific &amp; well structured 72-90 hours yearly curriculum</a:t>
            </a:r>
            <a:endParaRPr sz="4792">
              <a:solidFill>
                <a:schemeClr val="dk1"/>
              </a:solidFill>
            </a:endParaRPr>
          </a:p>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Group, individual activities, outdoor and indoor activities</a:t>
            </a:r>
            <a:endParaRPr sz="4792">
              <a:solidFill>
                <a:schemeClr val="dk1"/>
              </a:solidFill>
            </a:endParaRPr>
          </a:p>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Pre and post assessments </a:t>
            </a:r>
            <a:endParaRPr sz="4792">
              <a:solidFill>
                <a:schemeClr val="dk1"/>
              </a:solidFill>
            </a:endParaRPr>
          </a:p>
          <a:p>
            <a:pPr indent="-350424" lvl="0" marL="457200" rtl="0" algn="l">
              <a:lnSpc>
                <a:spcPct val="150000"/>
              </a:lnSpc>
              <a:spcBef>
                <a:spcPts val="0"/>
              </a:spcBef>
              <a:spcAft>
                <a:spcPts val="0"/>
              </a:spcAft>
              <a:buClr>
                <a:schemeClr val="dk1"/>
              </a:buClr>
              <a:buSzPct val="100000"/>
              <a:buAutoNum type="arabicPeriod"/>
            </a:pPr>
            <a:r>
              <a:rPr lang="en" sz="4792">
                <a:solidFill>
                  <a:schemeClr val="dk1"/>
                </a:solidFill>
              </a:rPr>
              <a:t>Progress tracking </a:t>
            </a:r>
            <a:endParaRPr sz="4792">
              <a:solidFill>
                <a:schemeClr val="dk1"/>
              </a:solidFill>
            </a:endParaRPr>
          </a:p>
          <a:p>
            <a:pPr indent="0" lvl="0" marL="0" rtl="0" algn="l">
              <a:lnSpc>
                <a:spcPct val="115000"/>
              </a:lnSpc>
              <a:spcBef>
                <a:spcPts val="1200"/>
              </a:spcBef>
              <a:spcAft>
                <a:spcPts val="0"/>
              </a:spcAft>
              <a:buSzPct val="250000"/>
              <a:buNone/>
            </a:pPr>
            <a:r>
              <a:t/>
            </a:r>
            <a:endParaRPr b="1">
              <a:solidFill>
                <a:schemeClr val="dk1"/>
              </a:solidFill>
            </a:endParaRPr>
          </a:p>
          <a:p>
            <a:pPr indent="0" lvl="0" marL="0" rtl="0" algn="l">
              <a:lnSpc>
                <a:spcPct val="115000"/>
              </a:lnSpc>
              <a:spcBef>
                <a:spcPts val="1200"/>
              </a:spcBef>
              <a:spcAft>
                <a:spcPts val="1200"/>
              </a:spcAft>
              <a:buSzPct val="250000"/>
              <a:buNone/>
            </a:pPr>
            <a:r>
              <a:t/>
            </a:r>
            <a:endParaRPr b="1">
              <a:solidFill>
                <a:schemeClr val="dk1"/>
              </a:solidFill>
            </a:endParaRPr>
          </a:p>
        </p:txBody>
      </p:sp>
      <p:pic>
        <p:nvPicPr>
          <p:cNvPr id="270" name="Google Shape;270;p23"/>
          <p:cNvPicPr preferRelativeResize="0"/>
          <p:nvPr/>
        </p:nvPicPr>
        <p:blipFill rotWithShape="1">
          <a:blip r:embed="rId3">
            <a:alphaModFix/>
          </a:blip>
          <a:srcRect b="23769" l="11977" r="36680" t="16828"/>
          <a:stretch/>
        </p:blipFill>
        <p:spPr>
          <a:xfrm rot="378488">
            <a:off x="6171964" y="3237577"/>
            <a:ext cx="2458595" cy="160009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4"/>
          <p:cNvSpPr txBox="1"/>
          <p:nvPr>
            <p:ph idx="4294967295" type="body"/>
          </p:nvPr>
        </p:nvSpPr>
        <p:spPr>
          <a:xfrm>
            <a:off x="170600" y="1378100"/>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1. Unstructured, derived from everyday experiences.</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3. Not formally assessed, but observed through behavior and interactions.</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4. Naturally integrated into school life.</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5. May lack standardization, resources, objective assessment, and structured guidance.</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rPr>
              <a:t>6. No professional development training. </a:t>
            </a:r>
            <a:endParaRPr sz="2000">
              <a:solidFill>
                <a:schemeClr val="dk1"/>
              </a:solidFill>
            </a:endParaRPr>
          </a:p>
          <a:p>
            <a:pPr indent="0" lvl="0" marL="0" rtl="0" algn="just">
              <a:lnSpc>
                <a:spcPct val="150000"/>
              </a:lnSpc>
              <a:spcBef>
                <a:spcPts val="0"/>
              </a:spcBef>
              <a:spcAft>
                <a:spcPts val="0"/>
              </a:spcAft>
              <a:buClr>
                <a:schemeClr val="dk1"/>
              </a:buClr>
              <a:buSzPts val="1100"/>
              <a:buFont typeface="Arial"/>
              <a:buNone/>
            </a:pPr>
            <a:r>
              <a:rPr lang="en" sz="2000">
                <a:solidFill>
                  <a:schemeClr val="dk1"/>
                </a:solidFill>
              </a:rPr>
              <a:t>7. Limited capacity for data-driven decision-making.</a:t>
            </a:r>
            <a:endParaRPr sz="2000">
              <a:solidFill>
                <a:schemeClr val="dk1"/>
              </a:solidFill>
            </a:endParaRPr>
          </a:p>
          <a:p>
            <a:pPr indent="0" lvl="0" marL="0" rtl="0" algn="l">
              <a:lnSpc>
                <a:spcPct val="100000"/>
              </a:lnSpc>
              <a:spcBef>
                <a:spcPts val="1200"/>
              </a:spcBef>
              <a:spcAft>
                <a:spcPts val="0"/>
              </a:spcAft>
              <a:buClr>
                <a:schemeClr val="dk1"/>
              </a:buClr>
              <a:buSzPts val="1100"/>
              <a:buFont typeface="Arial"/>
              <a:buNone/>
            </a:pPr>
            <a:r>
              <a:t/>
            </a:r>
            <a:endParaRPr sz="2300">
              <a:solidFill>
                <a:schemeClr val="dk1"/>
              </a:solidFill>
            </a:endParaRPr>
          </a:p>
          <a:p>
            <a:pPr indent="0" lvl="0" marL="0" rtl="0" algn="l">
              <a:lnSpc>
                <a:spcPct val="150000"/>
              </a:lnSpc>
              <a:spcBef>
                <a:spcPts val="0"/>
              </a:spcBef>
              <a:spcAft>
                <a:spcPts val="0"/>
              </a:spcAft>
              <a:buSzPts val="1800"/>
              <a:buNone/>
            </a:pPr>
            <a:r>
              <a:t/>
            </a:r>
            <a:endParaRPr sz="2000">
              <a:solidFill>
                <a:schemeClr val="dk1"/>
              </a:solidFill>
            </a:endParaRPr>
          </a:p>
        </p:txBody>
      </p:sp>
      <p:pic>
        <p:nvPicPr>
          <p:cNvPr id="276" name="Google Shape;276;p24"/>
          <p:cNvPicPr preferRelativeResize="0"/>
          <p:nvPr/>
        </p:nvPicPr>
        <p:blipFill rotWithShape="1">
          <a:blip r:embed="rId3">
            <a:alphaModFix/>
          </a:blip>
          <a:srcRect b="29541" l="12525" r="30665" t="19787"/>
          <a:stretch/>
        </p:blipFill>
        <p:spPr>
          <a:xfrm>
            <a:off x="6032050" y="3553925"/>
            <a:ext cx="3168173" cy="1589574"/>
          </a:xfrm>
          <a:prstGeom prst="rect">
            <a:avLst/>
          </a:prstGeom>
          <a:noFill/>
          <a:ln>
            <a:noFill/>
          </a:ln>
        </p:spPr>
      </p:pic>
      <p:sp>
        <p:nvSpPr>
          <p:cNvPr id="277" name="Google Shape;277;p24"/>
          <p:cNvSpPr txBox="1"/>
          <p:nvPr>
            <p:ph idx="4294967295" type="title"/>
          </p:nvPr>
        </p:nvSpPr>
        <p:spPr>
          <a:xfrm>
            <a:off x="311700" y="8899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latin typeface="Times New Roman"/>
                <a:ea typeface="Times New Roman"/>
                <a:cs typeface="Times New Roman"/>
                <a:sym typeface="Times New Roman"/>
              </a:rPr>
              <a:t>Informal </a:t>
            </a:r>
            <a:r>
              <a:rPr b="1" lang="en" sz="2500"/>
              <a:t>SEL</a:t>
            </a:r>
            <a:r>
              <a:rPr b="1" lang="en" sz="2500">
                <a:latin typeface="Times New Roman"/>
                <a:ea typeface="Times New Roman"/>
                <a:cs typeface="Times New Roman"/>
                <a:sym typeface="Times New Roman"/>
              </a:rPr>
              <a:t> Curriculum</a:t>
            </a:r>
            <a:endParaRPr b="1" sz="2500">
              <a:latin typeface="Times New Roman"/>
              <a:ea typeface="Times New Roman"/>
              <a:cs typeface="Times New Roman"/>
              <a:sym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25"/>
          <p:cNvSpPr txBox="1"/>
          <p:nvPr>
            <p:ph idx="4294967295" type="title"/>
          </p:nvPr>
        </p:nvSpPr>
        <p:spPr>
          <a:xfrm>
            <a:off x="311700" y="89175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latin typeface="Times New Roman"/>
                <a:ea typeface="Times New Roman"/>
                <a:cs typeface="Times New Roman"/>
                <a:sym typeface="Times New Roman"/>
              </a:rPr>
              <a:t>Formal </a:t>
            </a:r>
            <a:r>
              <a:rPr b="1" lang="en" sz="2500"/>
              <a:t>NGN SEEL</a:t>
            </a:r>
            <a:r>
              <a:rPr b="1" lang="en" sz="2500">
                <a:latin typeface="Times New Roman"/>
                <a:ea typeface="Times New Roman"/>
                <a:cs typeface="Times New Roman"/>
                <a:sym typeface="Times New Roman"/>
              </a:rPr>
              <a:t> Curriculum </a:t>
            </a:r>
            <a:endParaRPr b="1" sz="2500">
              <a:latin typeface="Times New Roman"/>
              <a:ea typeface="Times New Roman"/>
              <a:cs typeface="Times New Roman"/>
              <a:sym typeface="Times New Roman"/>
            </a:endParaRPr>
          </a:p>
        </p:txBody>
      </p:sp>
      <p:sp>
        <p:nvSpPr>
          <p:cNvPr id="283" name="Google Shape;283;p25"/>
          <p:cNvSpPr txBox="1"/>
          <p:nvPr>
            <p:ph idx="4294967295" type="body"/>
          </p:nvPr>
        </p:nvSpPr>
        <p:spPr>
          <a:xfrm>
            <a:off x="311699" y="1176493"/>
            <a:ext cx="7337400" cy="3694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9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rPr>
              <a:t>1. Structured and planned with predefined lessons.</a:t>
            </a:r>
            <a:endParaRPr sz="2000">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rPr>
              <a:t>2. Explicit instruction through dedicated activities and assessments.</a:t>
            </a:r>
            <a:endParaRPr sz="2000">
              <a:solidFill>
                <a:schemeClr val="dk1"/>
              </a:solidFill>
            </a:endParaRPr>
          </a:p>
          <a:p>
            <a:pPr indent="0" lvl="0" marL="0" rtl="0" algn="l">
              <a:lnSpc>
                <a:spcPct val="150000"/>
              </a:lnSpc>
              <a:spcBef>
                <a:spcPts val="0"/>
              </a:spcBef>
              <a:spcAft>
                <a:spcPts val="0"/>
              </a:spcAft>
              <a:buSzPts val="1800"/>
              <a:buNone/>
            </a:pPr>
            <a:r>
              <a:rPr lang="en" sz="2000">
                <a:solidFill>
                  <a:schemeClr val="dk1"/>
                </a:solidFill>
              </a:rPr>
              <a:t>3. Assessed formally to measure student progress.</a:t>
            </a:r>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Integrated into the regular school curriculum.</a:t>
            </a:r>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5. Standardized, objective assessment, and structured </a:t>
            </a:r>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guidance.</a:t>
            </a:r>
            <a:endParaRPr/>
          </a:p>
          <a:p>
            <a:pPr indent="0" lvl="0" marL="0" rtl="0" algn="l">
              <a:lnSpc>
                <a:spcPct val="150000"/>
              </a:lnSpc>
              <a:spcBef>
                <a:spcPts val="0"/>
              </a:spcBef>
              <a:spcAft>
                <a:spcPts val="0"/>
              </a:spcAft>
              <a:buSzPts val="1800"/>
              <a:buNone/>
            </a:pPr>
            <a:r>
              <a:rPr lang="en" sz="2000">
                <a:solidFill>
                  <a:schemeClr val="dk1"/>
                </a:solidFill>
                <a:latin typeface="Times New Roman"/>
                <a:ea typeface="Times New Roman"/>
                <a:cs typeface="Times New Roman"/>
                <a:sym typeface="Times New Roman"/>
              </a:rPr>
              <a:t>6. Provides teacher’s training. </a:t>
            </a:r>
            <a:endParaRPr/>
          </a:p>
          <a:p>
            <a:pPr indent="0" lvl="0" marL="0" rtl="0" algn="l">
              <a:lnSpc>
                <a:spcPct val="100000"/>
              </a:lnSpc>
              <a:spcBef>
                <a:spcPts val="0"/>
              </a:spcBef>
              <a:spcAft>
                <a:spcPts val="0"/>
              </a:spcAft>
              <a:buSzPts val="1800"/>
              <a:buNone/>
            </a:pPr>
            <a:r>
              <a:rPr lang="en" sz="2300">
                <a:solidFill>
                  <a:schemeClr val="dk1"/>
                </a:solidFill>
                <a:latin typeface="Times New Roman"/>
                <a:ea typeface="Times New Roman"/>
                <a:cs typeface="Times New Roman"/>
                <a:sym typeface="Times New Roman"/>
              </a:rPr>
              <a:t> </a:t>
            </a:r>
            <a:endParaRPr/>
          </a:p>
          <a:p>
            <a:pPr indent="0" lvl="0" marL="0" rtl="0" algn="l">
              <a:lnSpc>
                <a:spcPct val="150000"/>
              </a:lnSpc>
              <a:spcBef>
                <a:spcPts val="0"/>
              </a:spcBef>
              <a:spcAft>
                <a:spcPts val="0"/>
              </a:spcAft>
              <a:buSzPts val="1800"/>
              <a:buNone/>
            </a:pPr>
            <a:r>
              <a:t/>
            </a:r>
            <a:endParaRPr sz="2000">
              <a:solidFill>
                <a:schemeClr val="dk1"/>
              </a:solidFill>
            </a:endParaRPr>
          </a:p>
          <a:p>
            <a:pPr indent="0" lvl="0" marL="0" rtl="0" algn="l">
              <a:lnSpc>
                <a:spcPct val="100000"/>
              </a:lnSpc>
              <a:spcBef>
                <a:spcPts val="0"/>
              </a:spcBef>
              <a:spcAft>
                <a:spcPts val="0"/>
              </a:spcAft>
              <a:buSzPts val="1800"/>
              <a:buNone/>
            </a:pPr>
            <a:r>
              <a:rPr lang="en" sz="2200">
                <a:solidFill>
                  <a:schemeClr val="dk1"/>
                </a:solidFill>
                <a:latin typeface="Times New Roman"/>
                <a:ea typeface="Times New Roman"/>
                <a:cs typeface="Times New Roman"/>
                <a:sym typeface="Times New Roman"/>
              </a:rPr>
              <a:t> </a:t>
            </a:r>
            <a:endParaRPr sz="2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2200">
              <a:solidFill>
                <a:schemeClr val="dk1"/>
              </a:solidFill>
              <a:latin typeface="Times New Roman"/>
              <a:ea typeface="Times New Roman"/>
              <a:cs typeface="Times New Roman"/>
              <a:sym typeface="Times New Roman"/>
            </a:endParaRPr>
          </a:p>
        </p:txBody>
      </p:sp>
      <p:pic>
        <p:nvPicPr>
          <p:cNvPr id="284" name="Google Shape;284;p25"/>
          <p:cNvPicPr preferRelativeResize="0"/>
          <p:nvPr/>
        </p:nvPicPr>
        <p:blipFill rotWithShape="1">
          <a:blip r:embed="rId3">
            <a:alphaModFix/>
          </a:blip>
          <a:srcRect b="23300" l="14345" r="38658" t="16599"/>
          <a:stretch/>
        </p:blipFill>
        <p:spPr>
          <a:xfrm rot="320132">
            <a:off x="6530701" y="3136699"/>
            <a:ext cx="2468603" cy="17759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30"/>
          <p:cNvSpPr txBox="1"/>
          <p:nvPr>
            <p:ph idx="4294967295" type="title"/>
          </p:nvPr>
        </p:nvSpPr>
        <p:spPr>
          <a:xfrm>
            <a:off x="311700" y="10608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Creating Inexpensive SEL Curriculum</a:t>
            </a:r>
            <a:endParaRPr b="1"/>
          </a:p>
        </p:txBody>
      </p:sp>
      <p:sp>
        <p:nvSpPr>
          <p:cNvPr id="290" name="Google Shape;290;p30"/>
          <p:cNvSpPr txBox="1"/>
          <p:nvPr>
            <p:ph idx="4294967295" type="body"/>
          </p:nvPr>
        </p:nvSpPr>
        <p:spPr>
          <a:xfrm>
            <a:off x="311700" y="134372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50000"/>
              </a:lnSpc>
              <a:spcBef>
                <a:spcPts val="0"/>
              </a:spcBef>
              <a:spcAft>
                <a:spcPts val="0"/>
              </a:spcAft>
              <a:buClr>
                <a:schemeClr val="dk1"/>
              </a:buClr>
              <a:buSzPts val="1100"/>
              <a:buFont typeface="Arial"/>
              <a:buNone/>
            </a:pPr>
            <a:r>
              <a:t/>
            </a:r>
            <a:endParaRPr sz="1900">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sz="1900">
                <a:solidFill>
                  <a:schemeClr val="dk1"/>
                </a:solidFill>
              </a:rPr>
              <a:t>1. Identify learning objectives.</a:t>
            </a:r>
            <a:endParaRPr sz="1900">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sz="1900">
                <a:solidFill>
                  <a:schemeClr val="dk1"/>
                </a:solidFill>
              </a:rPr>
              <a:t>2. Plan a logically structured outline of the skills.</a:t>
            </a:r>
            <a:endParaRPr sz="1900">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sz="1900">
                <a:solidFill>
                  <a:schemeClr val="dk1"/>
                </a:solidFill>
              </a:rPr>
              <a:t>3. Tailor content to students' age.</a:t>
            </a:r>
            <a:endParaRPr sz="1900">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sz="1900">
                <a:solidFill>
                  <a:schemeClr val="dk1"/>
                </a:solidFill>
              </a:rPr>
              <a:t>4. Use interactive activities.</a:t>
            </a:r>
            <a:endParaRPr sz="1900">
              <a:solidFill>
                <a:schemeClr val="dk1"/>
              </a:solidFill>
            </a:endParaRPr>
          </a:p>
          <a:p>
            <a:pPr indent="0" lvl="0" marL="0" rtl="0" algn="l">
              <a:lnSpc>
                <a:spcPct val="150000"/>
              </a:lnSpc>
              <a:spcBef>
                <a:spcPts val="0"/>
              </a:spcBef>
              <a:spcAft>
                <a:spcPts val="0"/>
              </a:spcAft>
              <a:buClr>
                <a:schemeClr val="dk1"/>
              </a:buClr>
              <a:buSzPts val="1100"/>
              <a:buFont typeface="Arial"/>
              <a:buNone/>
            </a:pPr>
            <a:r>
              <a:rPr lang="en" sz="1900">
                <a:solidFill>
                  <a:schemeClr val="dk1"/>
                </a:solidFill>
              </a:rPr>
              <a:t>5. Assess progress and provide feedback.</a:t>
            </a:r>
            <a:endParaRPr sz="1900">
              <a:solidFill>
                <a:schemeClr val="dk1"/>
              </a:solidFill>
            </a:endParaRPr>
          </a:p>
          <a:p>
            <a:pPr indent="0" lvl="0" marL="0" rtl="0" algn="l">
              <a:lnSpc>
                <a:spcPct val="115000"/>
              </a:lnSpc>
              <a:spcBef>
                <a:spcPts val="0"/>
              </a:spcBef>
              <a:spcAft>
                <a:spcPts val="0"/>
              </a:spcAft>
              <a:buSzPts val="1800"/>
              <a:buNone/>
            </a:pPr>
            <a:r>
              <a:t/>
            </a:r>
            <a:endParaRPr sz="2300">
              <a:solidFill>
                <a:schemeClr val="dk1"/>
              </a:solidFill>
            </a:endParaRPr>
          </a:p>
        </p:txBody>
      </p:sp>
      <p:pic>
        <p:nvPicPr>
          <p:cNvPr id="291" name="Google Shape;291;p30"/>
          <p:cNvPicPr preferRelativeResize="0"/>
          <p:nvPr/>
        </p:nvPicPr>
        <p:blipFill rotWithShape="1">
          <a:blip r:embed="rId3">
            <a:alphaModFix/>
          </a:blip>
          <a:srcRect b="36521" l="20376" r="38943" t="17843"/>
          <a:stretch/>
        </p:blipFill>
        <p:spPr>
          <a:xfrm>
            <a:off x="5002601" y="2447350"/>
            <a:ext cx="4141402" cy="261334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26c0c997d8a_0_50"/>
          <p:cNvSpPr txBox="1"/>
          <p:nvPr/>
        </p:nvSpPr>
        <p:spPr>
          <a:xfrm>
            <a:off x="98550" y="174900"/>
            <a:ext cx="8946900" cy="4720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Pre- Primary School Level:</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Challenges:</a:t>
            </a:r>
            <a:endParaRPr>
              <a:solidFill>
                <a:schemeClr val="dk1"/>
              </a:solidFill>
              <a:latin typeface="Old Standard TT"/>
              <a:ea typeface="Old Standard TT"/>
              <a:cs typeface="Old Standard TT"/>
              <a:sym typeface="Old Standard TT"/>
            </a:endParaRPr>
          </a:p>
          <a:p>
            <a:pPr indent="-317500" lvl="0" marL="457200" rtl="0" algn="l">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Impulse Control</a:t>
            </a:r>
            <a:endParaRPr>
              <a:solidFill>
                <a:schemeClr val="dk1"/>
              </a:solidFill>
              <a:latin typeface="Old Standard TT"/>
              <a:ea typeface="Old Standard TT"/>
              <a:cs typeface="Old Standard TT"/>
              <a:sym typeface="Old Standard TT"/>
            </a:endParaRPr>
          </a:p>
          <a:p>
            <a:pPr indent="-317500" lvl="0" marL="457200" rtl="0" algn="l">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Poor social skills</a:t>
            </a:r>
            <a:endParaRPr>
              <a:solidFill>
                <a:schemeClr val="dk1"/>
              </a:solidFill>
              <a:latin typeface="Old Standard TT"/>
              <a:ea typeface="Old Standard TT"/>
              <a:cs typeface="Old Standard TT"/>
              <a:sym typeface="Old Standard TT"/>
            </a:endParaRPr>
          </a:p>
          <a:p>
            <a:pPr indent="-317500" lvl="0" marL="457200" rtl="0" algn="l">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Lack of perspective taking</a:t>
            </a:r>
            <a:endParaRPr>
              <a:solidFill>
                <a:schemeClr val="dk1"/>
              </a:solidFill>
              <a:latin typeface="Old Standard TT"/>
              <a:ea typeface="Old Standard TT"/>
              <a:cs typeface="Old Standard TT"/>
              <a:sym typeface="Old Standard TT"/>
            </a:endParaRPr>
          </a:p>
          <a:p>
            <a:pPr indent="-317500" lvl="0" marL="457200" rtl="0" algn="l">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Regulation of emotions</a:t>
            </a:r>
            <a:endParaRPr>
              <a:solidFill>
                <a:schemeClr val="dk1"/>
              </a:solidFill>
              <a:latin typeface="Old Standard TT"/>
              <a:ea typeface="Old Standard TT"/>
              <a:cs typeface="Old Standard TT"/>
              <a:sym typeface="Old Standard TT"/>
            </a:endParaRPr>
          </a:p>
          <a:p>
            <a:pPr indent="-317500" lvl="0" marL="457200" rtl="0" algn="l">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Transitional Challenges</a:t>
            </a:r>
            <a:endParaRPr>
              <a:solidFill>
                <a:schemeClr val="dk1"/>
              </a:solidFill>
              <a:latin typeface="Old Standard TT"/>
              <a:ea typeface="Old Standard TT"/>
              <a:cs typeface="Old Standard TT"/>
              <a:sym typeface="Old Standard TT"/>
            </a:endParaRPr>
          </a:p>
          <a:p>
            <a:pPr indent="-317500" lvl="0" marL="457200" rtl="0" algn="l">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Attention Span</a:t>
            </a:r>
            <a:endParaRPr>
              <a:solidFill>
                <a:schemeClr val="dk1"/>
              </a:solidFill>
              <a:latin typeface="Old Standard TT"/>
              <a:ea typeface="Old Standard TT"/>
              <a:cs typeface="Old Standard TT"/>
              <a:sym typeface="Old Standard TT"/>
            </a:endParaRPr>
          </a:p>
          <a:p>
            <a:pPr indent="0" lvl="0" marL="0" rtl="0" algn="l">
              <a:lnSpc>
                <a:spcPct val="115000"/>
              </a:lnSpc>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lnSpc>
                <a:spcPct val="115000"/>
              </a:lnSpc>
              <a:spcBef>
                <a:spcPts val="0"/>
              </a:spcBef>
              <a:spcAft>
                <a:spcPts val="0"/>
              </a:spcAft>
              <a:buNone/>
            </a:pPr>
            <a:r>
              <a:rPr lang="en">
                <a:solidFill>
                  <a:schemeClr val="dk1"/>
                </a:solidFill>
                <a:latin typeface="Old Standard TT"/>
                <a:ea typeface="Old Standard TT"/>
                <a:cs typeface="Old Standard TT"/>
                <a:sym typeface="Old Standard TT"/>
              </a:rPr>
              <a:t>SEEL Focus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Self Control.</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Teaching social emotional communication skills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Self Management and Regulation of emotions</a:t>
            </a:r>
            <a:endParaRPr>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Working on focus and mindfulness.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Creating a positive and inclusive environment.</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Building empathy and respect for others.</a:t>
            </a:r>
            <a:endParaRPr>
              <a:solidFill>
                <a:schemeClr val="dk1"/>
              </a:solidFill>
              <a:latin typeface="Old Standard TT"/>
              <a:ea typeface="Old Standard TT"/>
              <a:cs typeface="Old Standard TT"/>
              <a:sym typeface="Old Standard TT"/>
            </a:endParaRPr>
          </a:p>
        </p:txBody>
      </p:sp>
      <p:pic>
        <p:nvPicPr>
          <p:cNvPr id="297" name="Google Shape;297;g26c0c997d8a_0_50"/>
          <p:cNvPicPr preferRelativeResize="0"/>
          <p:nvPr/>
        </p:nvPicPr>
        <p:blipFill>
          <a:blip r:embed="rId3">
            <a:alphaModFix/>
          </a:blip>
          <a:stretch>
            <a:fillRect/>
          </a:stretch>
        </p:blipFill>
        <p:spPr>
          <a:xfrm>
            <a:off x="4572000" y="413750"/>
            <a:ext cx="3594975" cy="179751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g26c0c997d8a_0_56"/>
          <p:cNvSpPr txBox="1"/>
          <p:nvPr/>
        </p:nvSpPr>
        <p:spPr>
          <a:xfrm>
            <a:off x="48300" y="796875"/>
            <a:ext cx="7296000" cy="473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Elementary School Level:</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Challenges: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Peer Relationship Struggles</a:t>
            </a:r>
            <a:endParaRPr>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Conflicts</a:t>
            </a:r>
            <a:endParaRPr>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Self-Esteem and Low Confidence</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Potential exposure to bullying or aggressive behavior.</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Developing emotional regulation skills.</a:t>
            </a:r>
            <a:endParaRPr>
              <a:solidFill>
                <a:schemeClr val="dk1"/>
              </a:solidFill>
              <a:latin typeface="Old Standard TT"/>
              <a:ea typeface="Old Standard TT"/>
              <a:cs typeface="Old Standard TT"/>
              <a:sym typeface="Old Standard TT"/>
            </a:endParaRPr>
          </a:p>
          <a:p>
            <a:pPr indent="0" lvl="0" marL="0" rtl="0" algn="l">
              <a:lnSpc>
                <a:spcPct val="115000"/>
              </a:lnSpc>
              <a:spcBef>
                <a:spcPts val="0"/>
              </a:spcBef>
              <a:spcAft>
                <a:spcPts val="0"/>
              </a:spcAft>
              <a:buNone/>
            </a:pPr>
            <a:r>
              <a:rPr lang="en">
                <a:solidFill>
                  <a:schemeClr val="dk1"/>
                </a:solidFill>
                <a:latin typeface="Old Standard TT"/>
                <a:ea typeface="Old Standard TT"/>
                <a:cs typeface="Old Standard TT"/>
                <a:sym typeface="Old Standard TT"/>
              </a:rPr>
              <a:t>SEEL Focus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Relationship Skills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Teaching communication and conflict resolution at a basic level.</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Self Management and Regulation of emotions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Creating a positive and inclusive environment.</a:t>
            </a:r>
            <a:endParaRPr>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SElf Awareness and identification of strengths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Building empathy and respect for others.</a:t>
            </a:r>
            <a:endParaRPr>
              <a:solidFill>
                <a:schemeClr val="dk1"/>
              </a:solidFill>
              <a:latin typeface="Old Standard TT"/>
              <a:ea typeface="Old Standard TT"/>
              <a:cs typeface="Old Standard TT"/>
              <a:sym typeface="Old Standard TT"/>
            </a:endParaRPr>
          </a:p>
          <a:p>
            <a:pPr indent="-317500" lvl="0" marL="4572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Recognizing the importance of emotional well-being.</a:t>
            </a:r>
            <a:endParaRPr>
              <a:solidFill>
                <a:schemeClr val="dk1"/>
              </a:solidFill>
              <a:latin typeface="Old Standard TT"/>
              <a:ea typeface="Old Standard TT"/>
              <a:cs typeface="Old Standard TT"/>
              <a:sym typeface="Old Standard TT"/>
            </a:endParaRPr>
          </a:p>
          <a:p>
            <a:pPr indent="0" lvl="0" marL="457200" rtl="0" algn="l">
              <a:lnSpc>
                <a:spcPct val="115000"/>
              </a:lnSpc>
              <a:spcBef>
                <a:spcPts val="0"/>
              </a:spcBef>
              <a:spcAft>
                <a:spcPts val="0"/>
              </a:spcAft>
              <a:buNone/>
            </a:pPr>
            <a:r>
              <a:t/>
            </a:r>
            <a:endParaRPr>
              <a:solidFill>
                <a:srgbClr val="37415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p:txBody>
      </p:sp>
      <p:pic>
        <p:nvPicPr>
          <p:cNvPr id="303" name="Google Shape;303;g26c0c997d8a_0_56"/>
          <p:cNvPicPr preferRelativeResize="0"/>
          <p:nvPr/>
        </p:nvPicPr>
        <p:blipFill rotWithShape="1">
          <a:blip r:embed="rId3">
            <a:alphaModFix/>
          </a:blip>
          <a:srcRect b="0" l="3790" r="-3789" t="0"/>
          <a:stretch/>
        </p:blipFill>
        <p:spPr>
          <a:xfrm>
            <a:off x="4840975" y="507450"/>
            <a:ext cx="3187625" cy="15938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26c0c997d8a_0_32"/>
          <p:cNvSpPr txBox="1"/>
          <p:nvPr/>
        </p:nvSpPr>
        <p:spPr>
          <a:xfrm>
            <a:off x="516975" y="1128425"/>
            <a:ext cx="8520600" cy="8046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1100"/>
              </a:spcBef>
              <a:spcAft>
                <a:spcPts val="0"/>
              </a:spcAft>
              <a:buNone/>
            </a:pPr>
            <a:r>
              <a:rPr b="1" lang="en" sz="1800">
                <a:solidFill>
                  <a:srgbClr val="3A3A3A"/>
                </a:solidFill>
                <a:latin typeface="Old Standard TT"/>
                <a:ea typeface="Old Standard TT"/>
                <a:cs typeface="Old Standard TT"/>
                <a:sym typeface="Old Standard TT"/>
              </a:rPr>
              <a:t>How Do You Integrate SEEL Principles Into Formal And Informal Lesson Planning?</a:t>
            </a:r>
            <a:endParaRPr b="1" sz="1800">
              <a:solidFill>
                <a:srgbClr val="3A3A3A"/>
              </a:solidFill>
              <a:latin typeface="Old Standard TT"/>
              <a:ea typeface="Old Standard TT"/>
              <a:cs typeface="Old Standard TT"/>
              <a:sym typeface="Old Standard TT"/>
            </a:endParaRPr>
          </a:p>
          <a:p>
            <a:pPr indent="0" lvl="0" marL="0" rtl="0" algn="l">
              <a:lnSpc>
                <a:spcPct val="137500"/>
              </a:lnSpc>
              <a:spcBef>
                <a:spcPts val="1100"/>
              </a:spcBef>
              <a:spcAft>
                <a:spcPts val="1100"/>
              </a:spcAft>
              <a:buNone/>
            </a:pPr>
            <a:r>
              <a:rPr b="1" lang="en" sz="1800">
                <a:solidFill>
                  <a:srgbClr val="3A3A3A"/>
                </a:solidFill>
                <a:latin typeface="Old Standard TT"/>
                <a:ea typeface="Old Standard TT"/>
                <a:cs typeface="Old Standard TT"/>
                <a:sym typeface="Old Standard TT"/>
              </a:rPr>
              <a:t>Elementary Level </a:t>
            </a:r>
            <a:endParaRPr b="1" sz="1800">
              <a:solidFill>
                <a:srgbClr val="3A3A3A"/>
              </a:solidFill>
              <a:latin typeface="Old Standard TT"/>
              <a:ea typeface="Old Standard TT"/>
              <a:cs typeface="Old Standard TT"/>
              <a:sym typeface="Old Standard TT"/>
            </a:endParaRPr>
          </a:p>
        </p:txBody>
      </p:sp>
      <p:graphicFrame>
        <p:nvGraphicFramePr>
          <p:cNvPr id="309" name="Google Shape;309;g26c0c997d8a_0_32"/>
          <p:cNvGraphicFramePr/>
          <p:nvPr/>
        </p:nvGraphicFramePr>
        <p:xfrm>
          <a:off x="629350" y="2249400"/>
          <a:ext cx="3000000" cy="3000000"/>
        </p:xfrm>
        <a:graphic>
          <a:graphicData uri="http://schemas.openxmlformats.org/drawingml/2006/table">
            <a:tbl>
              <a:tblPr>
                <a:noFill/>
                <a:tableStyleId>{4062323B-56BD-487C-9A7D-AE4133D1AD20}</a:tableStyleId>
              </a:tblPr>
              <a:tblGrid>
                <a:gridCol w="3262550"/>
                <a:gridCol w="3209625"/>
              </a:tblGrid>
              <a:tr h="335825">
                <a:tc>
                  <a:txBody>
                    <a:bodyPr/>
                    <a:lstStyle/>
                    <a:p>
                      <a:pPr indent="0" lvl="0" marL="0" rtl="0" algn="l">
                        <a:spcBef>
                          <a:spcPts val="0"/>
                        </a:spcBef>
                        <a:spcAft>
                          <a:spcPts val="0"/>
                        </a:spcAft>
                        <a:buNone/>
                      </a:pPr>
                      <a:r>
                        <a:rPr lang="en">
                          <a:latin typeface="Old Standard TT"/>
                          <a:ea typeface="Old Standard TT"/>
                          <a:cs typeface="Old Standard TT"/>
                          <a:sym typeface="Old Standard TT"/>
                        </a:rPr>
                        <a:t>Formal Lesson Planning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Informal </a:t>
                      </a:r>
                      <a:r>
                        <a:rPr lang="en">
                          <a:solidFill>
                            <a:srgbClr val="000000"/>
                          </a:solidFill>
                          <a:latin typeface="Old Standard TT"/>
                          <a:ea typeface="Old Standard TT"/>
                          <a:cs typeface="Old Standard TT"/>
                          <a:sym typeface="Old Standard TT"/>
                        </a:rPr>
                        <a:t>Lesson Planning </a:t>
                      </a:r>
                      <a:endParaRPr>
                        <a:latin typeface="Old Standard TT"/>
                        <a:ea typeface="Old Standard TT"/>
                        <a:cs typeface="Old Standard TT"/>
                        <a:sym typeface="Old Standard TT"/>
                      </a:endParaRPr>
                    </a:p>
                  </a:txBody>
                  <a:tcPr marT="91425" marB="91425" marR="91425" marL="91425"/>
                </a:tc>
              </a:tr>
              <a:tr h="335825">
                <a:tc>
                  <a:txBody>
                    <a:bodyPr/>
                    <a:lstStyle/>
                    <a:p>
                      <a:pPr indent="0" lvl="0" marL="0" rtl="0" algn="l">
                        <a:spcBef>
                          <a:spcPts val="0"/>
                        </a:spcBef>
                        <a:spcAft>
                          <a:spcPts val="0"/>
                        </a:spcAft>
                        <a:buNone/>
                      </a:pPr>
                      <a:r>
                        <a:rPr lang="en">
                          <a:latin typeface="Old Standard TT"/>
                          <a:ea typeface="Old Standard TT"/>
                          <a:cs typeface="Old Standard TT"/>
                          <a:sym typeface="Old Standard TT"/>
                        </a:rPr>
                        <a:t>Picture books- Recognize emotions</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Morning meetings- Circle time </a:t>
                      </a:r>
                      <a:endParaRPr>
                        <a:latin typeface="Old Standard TT"/>
                        <a:ea typeface="Old Standard TT"/>
                        <a:cs typeface="Old Standard TT"/>
                        <a:sym typeface="Old Standard TT"/>
                      </a:endParaRPr>
                    </a:p>
                  </a:txBody>
                  <a:tcPr marT="91425" marB="91425" marR="91425" marL="91425"/>
                </a:tc>
              </a:tr>
              <a:tr h="516675">
                <a:tc>
                  <a:txBody>
                    <a:bodyPr/>
                    <a:lstStyle/>
                    <a:p>
                      <a:pPr indent="0" lvl="0" marL="0" rtl="0" algn="l">
                        <a:spcBef>
                          <a:spcPts val="0"/>
                        </a:spcBef>
                        <a:spcAft>
                          <a:spcPts val="0"/>
                        </a:spcAft>
                        <a:buNone/>
                      </a:pPr>
                      <a:r>
                        <a:rPr lang="en">
                          <a:latin typeface="Old Standard TT"/>
                          <a:ea typeface="Old Standard TT"/>
                          <a:cs typeface="Old Standard TT"/>
                          <a:sym typeface="Old Standard TT"/>
                        </a:rPr>
                        <a:t>Games/Physical Activities or puzzles- Teamwork</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Mindful breaks- Breath, stretch </a:t>
                      </a:r>
                      <a:endParaRPr>
                        <a:latin typeface="Old Standard TT"/>
                        <a:ea typeface="Old Standard TT"/>
                        <a:cs typeface="Old Standard TT"/>
                        <a:sym typeface="Old Standard TT"/>
                      </a:endParaRPr>
                    </a:p>
                  </a:txBody>
                  <a:tcPr marT="91425" marB="91425" marR="91425" marL="91425"/>
                </a:tc>
              </a:tr>
              <a:tr h="516675">
                <a:tc>
                  <a:txBody>
                    <a:bodyPr/>
                    <a:lstStyle/>
                    <a:p>
                      <a:pPr indent="0" lvl="0" marL="0" rtl="0" algn="l">
                        <a:spcBef>
                          <a:spcPts val="0"/>
                        </a:spcBef>
                        <a:spcAft>
                          <a:spcPts val="0"/>
                        </a:spcAft>
                        <a:buNone/>
                      </a:pPr>
                      <a:r>
                        <a:rPr lang="en">
                          <a:latin typeface="Old Standard TT"/>
                          <a:ea typeface="Old Standard TT"/>
                          <a:cs typeface="Old Standard TT"/>
                          <a:sym typeface="Old Standard TT"/>
                        </a:rPr>
                        <a:t>Classroom rules and Responsibilities - Safe Space- positive environment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Artistic expression- Self reflection</a:t>
                      </a:r>
                      <a:endParaRPr>
                        <a:latin typeface="Old Standard TT"/>
                        <a:ea typeface="Old Standard TT"/>
                        <a:cs typeface="Old Standard TT"/>
                        <a:sym typeface="Old Standard TT"/>
                      </a:endParaRPr>
                    </a:p>
                  </a:txBody>
                  <a:tcPr marT="91425" marB="91425" marR="91425" marL="91425"/>
                </a:tc>
              </a:tr>
            </a:tbl>
          </a:graphicData>
        </a:graphic>
      </p:graphicFrame>
      <p:pic>
        <p:nvPicPr>
          <p:cNvPr id="310" name="Google Shape;310;g26c0c997d8a_0_32"/>
          <p:cNvPicPr preferRelativeResize="0"/>
          <p:nvPr/>
        </p:nvPicPr>
        <p:blipFill>
          <a:blip r:embed="rId3">
            <a:alphaModFix/>
          </a:blip>
          <a:stretch>
            <a:fillRect/>
          </a:stretch>
        </p:blipFill>
        <p:spPr>
          <a:xfrm>
            <a:off x="7101525" y="3041800"/>
            <a:ext cx="1754775" cy="1754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3"/>
          <p:cNvSpPr txBox="1"/>
          <p:nvPr/>
        </p:nvSpPr>
        <p:spPr>
          <a:xfrm>
            <a:off x="89050" y="841725"/>
            <a:ext cx="4091700" cy="645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500"/>
              <a:buFont typeface="Arial"/>
              <a:buNone/>
            </a:pPr>
            <a:r>
              <a:rPr b="0" i="0" lang="en" sz="2500" u="none" cap="none" strike="noStrike">
                <a:solidFill>
                  <a:srgbClr val="000000"/>
                </a:solidFill>
                <a:latin typeface="Bebas Neue"/>
                <a:ea typeface="Bebas Neue"/>
                <a:cs typeface="Bebas Neue"/>
                <a:sym typeface="Bebas Neue"/>
              </a:rPr>
              <a:t>objectives</a:t>
            </a:r>
            <a:endParaRPr b="0" i="0" sz="2500" u="none" cap="none" strike="noStrike">
              <a:solidFill>
                <a:srgbClr val="000000"/>
              </a:solidFill>
              <a:latin typeface="Bebas Neue"/>
              <a:ea typeface="Bebas Neue"/>
              <a:cs typeface="Bebas Neue"/>
              <a:sym typeface="Bebas Neue"/>
            </a:endParaRPr>
          </a:p>
        </p:txBody>
      </p:sp>
      <p:sp>
        <p:nvSpPr>
          <p:cNvPr id="76" name="Google Shape;76;p3"/>
          <p:cNvSpPr txBox="1"/>
          <p:nvPr/>
        </p:nvSpPr>
        <p:spPr>
          <a:xfrm>
            <a:off x="175500" y="1266075"/>
            <a:ext cx="8793000" cy="28575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just">
              <a:lnSpc>
                <a:spcPct val="115000"/>
              </a:lnSpc>
              <a:spcBef>
                <a:spcPts val="1200"/>
              </a:spcBef>
              <a:spcAft>
                <a:spcPts val="0"/>
              </a:spcAft>
              <a:buNone/>
            </a:pPr>
            <a:r>
              <a:t/>
            </a:r>
            <a:endParaRPr b="1" sz="2000">
              <a:latin typeface="Times New Roman"/>
              <a:ea typeface="Times New Roman"/>
              <a:cs typeface="Times New Roman"/>
              <a:sym typeface="Times New Roman"/>
            </a:endParaRPr>
          </a:p>
          <a:p>
            <a:pPr indent="-349250" lvl="0" marL="457200" marR="0" rtl="0" algn="just">
              <a:lnSpc>
                <a:spcPct val="115000"/>
              </a:lnSpc>
              <a:spcBef>
                <a:spcPts val="1200"/>
              </a:spcBef>
              <a:spcAft>
                <a:spcPts val="0"/>
              </a:spcAft>
              <a:buClr>
                <a:srgbClr val="000000"/>
              </a:buClr>
              <a:buSzPts val="1900"/>
              <a:buFont typeface="Times New Roman"/>
              <a:buChar char="●"/>
            </a:pPr>
            <a:r>
              <a:rPr b="0" i="0" lang="en" sz="1900" u="none" cap="none" strike="noStrike">
                <a:solidFill>
                  <a:srgbClr val="000000"/>
                </a:solidFill>
                <a:latin typeface="Times New Roman"/>
                <a:ea typeface="Times New Roman"/>
                <a:cs typeface="Times New Roman"/>
                <a:sym typeface="Times New Roman"/>
              </a:rPr>
              <a:t>Understanding the role of socio, emotional,ethical, and logical learning in schools.</a:t>
            </a:r>
            <a:endParaRPr b="0" i="0" sz="1900" u="none" cap="none" strike="noStrike">
              <a:solidFill>
                <a:srgbClr val="000000"/>
              </a:solidFill>
              <a:latin typeface="Times New Roman"/>
              <a:ea typeface="Times New Roman"/>
              <a:cs typeface="Times New Roman"/>
              <a:sym typeface="Times New Roman"/>
            </a:endParaRPr>
          </a:p>
          <a:p>
            <a:pPr indent="-349250" lvl="0" marL="457200" marR="0" rtl="0" algn="just">
              <a:lnSpc>
                <a:spcPct val="115000"/>
              </a:lnSpc>
              <a:spcBef>
                <a:spcPts val="0"/>
              </a:spcBef>
              <a:spcAft>
                <a:spcPts val="0"/>
              </a:spcAft>
              <a:buClr>
                <a:srgbClr val="000000"/>
              </a:buClr>
              <a:buSzPts val="1900"/>
              <a:buFont typeface="Times New Roman"/>
              <a:buChar char="●"/>
            </a:pPr>
            <a:r>
              <a:rPr b="0" i="0" lang="en" sz="1900" u="none" cap="none" strike="noStrike">
                <a:solidFill>
                  <a:schemeClr val="dk1"/>
                </a:solidFill>
                <a:latin typeface="Times New Roman"/>
                <a:ea typeface="Times New Roman"/>
                <a:cs typeface="Times New Roman"/>
                <a:sym typeface="Times New Roman"/>
              </a:rPr>
              <a:t>Role of NEP 2020 Socio-emotional and ethical skills in foundational, middle, elementary, and high schools.</a:t>
            </a:r>
            <a:endParaRPr b="0" i="0" sz="1900" u="none" cap="none" strike="noStrike">
              <a:solidFill>
                <a:srgbClr val="000000"/>
              </a:solidFill>
              <a:latin typeface="Times New Roman"/>
              <a:ea typeface="Times New Roman"/>
              <a:cs typeface="Times New Roman"/>
              <a:sym typeface="Times New Roman"/>
            </a:endParaRPr>
          </a:p>
          <a:p>
            <a:pPr indent="-349250" lvl="0" marL="457200" marR="0" rtl="0" algn="just">
              <a:lnSpc>
                <a:spcPct val="115000"/>
              </a:lnSpc>
              <a:spcBef>
                <a:spcPts val="0"/>
              </a:spcBef>
              <a:spcAft>
                <a:spcPts val="0"/>
              </a:spcAft>
              <a:buClr>
                <a:srgbClr val="000000"/>
              </a:buClr>
              <a:buSzPts val="1900"/>
              <a:buFont typeface="Times New Roman"/>
              <a:buChar char="●"/>
            </a:pPr>
            <a:r>
              <a:rPr b="0" i="0" lang="en" sz="1900" u="none" cap="none" strike="noStrike">
                <a:solidFill>
                  <a:srgbClr val="000000"/>
                </a:solidFill>
                <a:latin typeface="Times New Roman"/>
                <a:ea typeface="Times New Roman"/>
                <a:cs typeface="Times New Roman"/>
                <a:sym typeface="Times New Roman"/>
              </a:rPr>
              <a:t>Identifying five social and emotional learning skills suitable for Indian schools.</a:t>
            </a:r>
            <a:endParaRPr b="0" i="0" sz="1900" u="none" cap="none" strike="noStrike">
              <a:solidFill>
                <a:srgbClr val="000000"/>
              </a:solidFill>
              <a:latin typeface="Times New Roman"/>
              <a:ea typeface="Times New Roman"/>
              <a:cs typeface="Times New Roman"/>
              <a:sym typeface="Times New Roman"/>
            </a:endParaRPr>
          </a:p>
          <a:p>
            <a:pPr indent="-349250" lvl="0" marL="457200" rtl="0" algn="just">
              <a:lnSpc>
                <a:spcPct val="115000"/>
              </a:lnSpc>
              <a:spcBef>
                <a:spcPts val="120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Exploring classroom techniques for NGN SEEL integration.</a:t>
            </a:r>
            <a:endParaRPr sz="1900">
              <a:solidFill>
                <a:schemeClr val="dk1"/>
              </a:solidFill>
              <a:latin typeface="Times New Roman"/>
              <a:ea typeface="Times New Roman"/>
              <a:cs typeface="Times New Roman"/>
              <a:sym typeface="Times New Roman"/>
            </a:endParaRPr>
          </a:p>
          <a:p>
            <a:pPr indent="-349250" lvl="0" marL="457200" rtl="0" algn="just">
              <a:lnSpc>
                <a:spcPct val="115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Inexpensive strategies for implementing Social and Emotional Learning in schools.</a:t>
            </a:r>
            <a:endParaRPr sz="1900">
              <a:solidFill>
                <a:schemeClr val="dk1"/>
              </a:solidFill>
              <a:latin typeface="Times New Roman"/>
              <a:ea typeface="Times New Roman"/>
              <a:cs typeface="Times New Roman"/>
              <a:sym typeface="Times New Roman"/>
            </a:endParaRPr>
          </a:p>
          <a:p>
            <a:pPr indent="-349250" lvl="0" marL="457200" rtl="0" algn="just">
              <a:lnSpc>
                <a:spcPct val="115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Creating culturally appropriate and cost-effective lesson plans for NGN SEEL.</a:t>
            </a:r>
            <a:endParaRPr sz="1900">
              <a:latin typeface="Times New Roman"/>
              <a:ea typeface="Times New Roman"/>
              <a:cs typeface="Times New Roman"/>
              <a:sym typeface="Times New Roman"/>
            </a:endParaRPr>
          </a:p>
          <a:p>
            <a:pPr indent="0" lvl="0" marL="0" marR="0" rtl="0" algn="just">
              <a:lnSpc>
                <a:spcPct val="115000"/>
              </a:lnSpc>
              <a:spcBef>
                <a:spcPts val="0"/>
              </a:spcBef>
              <a:spcAft>
                <a:spcPts val="0"/>
              </a:spcAft>
              <a:buClr>
                <a:srgbClr val="000000"/>
              </a:buClr>
              <a:buSzPts val="1700"/>
              <a:buFont typeface="Arial"/>
              <a:buNone/>
            </a:pPr>
            <a:r>
              <a:t/>
            </a:r>
            <a:endParaRPr b="0" i="0" sz="2200" u="none" cap="none" strike="noStrike">
              <a:solidFill>
                <a:srgbClr val="000000"/>
              </a:solidFill>
              <a:latin typeface="Times New Roman"/>
              <a:ea typeface="Times New Roman"/>
              <a:cs typeface="Times New Roman"/>
              <a:sym typeface="Times New Roman"/>
            </a:endParaRPr>
          </a:p>
        </p:txBody>
      </p:sp>
      <p:sp>
        <p:nvSpPr>
          <p:cNvPr id="77" name="Google Shape;77;p3"/>
          <p:cNvSpPr/>
          <p:nvPr/>
        </p:nvSpPr>
        <p:spPr>
          <a:xfrm>
            <a:off x="175500" y="1355925"/>
            <a:ext cx="3457500" cy="131400"/>
          </a:xfrm>
          <a:prstGeom prst="rect">
            <a:avLst/>
          </a:prstGeom>
          <a:solidFill>
            <a:srgbClr val="7CC6F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26c0c997d8a_0_62"/>
          <p:cNvSpPr txBox="1"/>
          <p:nvPr/>
        </p:nvSpPr>
        <p:spPr>
          <a:xfrm>
            <a:off x="0" y="799925"/>
            <a:ext cx="8515500" cy="4458000"/>
          </a:xfrm>
          <a:prstGeom prst="rect">
            <a:avLst/>
          </a:prstGeom>
          <a:noFill/>
          <a:ln>
            <a:noFill/>
          </a:ln>
        </p:spPr>
        <p:txBody>
          <a:bodyPr anchorCtr="0" anchor="t" bIns="91425" lIns="91425" spcFirstLastPara="1" rIns="91425" wrap="square" tIns="91425">
            <a:spAutoFit/>
          </a:bodyPr>
          <a:lstStyle/>
          <a:p>
            <a:pPr indent="0" lvl="0" marL="0" rtl="0" algn="l">
              <a:lnSpc>
                <a:spcPct val="160000"/>
              </a:lnSpc>
              <a:spcBef>
                <a:spcPts val="1400"/>
              </a:spcBef>
              <a:spcAft>
                <a:spcPts val="0"/>
              </a:spcAft>
              <a:buNone/>
            </a:pPr>
            <a:r>
              <a:rPr b="1" lang="en">
                <a:solidFill>
                  <a:schemeClr val="dk1"/>
                </a:solidFill>
                <a:latin typeface="Old Standard TT"/>
                <a:ea typeface="Old Standard TT"/>
                <a:cs typeface="Old Standard TT"/>
                <a:sym typeface="Old Standard TT"/>
              </a:rPr>
              <a:t>Middle School Level:</a:t>
            </a:r>
            <a:endParaRPr b="1">
              <a:solidFill>
                <a:schemeClr val="dk1"/>
              </a:solidFill>
              <a:latin typeface="Old Standard TT"/>
              <a:ea typeface="Old Standard TT"/>
              <a:cs typeface="Old Standard TT"/>
              <a:sym typeface="Old Standard TT"/>
            </a:endParaRPr>
          </a:p>
          <a:p>
            <a:pPr indent="-228600" lvl="0" marL="457200" rtl="0" algn="l">
              <a:lnSpc>
                <a:spcPct val="115000"/>
              </a:lnSpc>
              <a:spcBef>
                <a:spcPts val="400"/>
              </a:spcBef>
              <a:spcAft>
                <a:spcPts val="0"/>
              </a:spcAft>
              <a:buClr>
                <a:schemeClr val="dk1"/>
              </a:buClr>
              <a:buSzPts val="1400"/>
              <a:buFont typeface="Old Standard TT"/>
              <a:buNone/>
            </a:pPr>
            <a:r>
              <a:rPr lang="en">
                <a:solidFill>
                  <a:schemeClr val="dk1"/>
                </a:solidFill>
                <a:latin typeface="Old Standard TT"/>
                <a:ea typeface="Old Standard TT"/>
                <a:cs typeface="Old Standard TT"/>
                <a:sym typeface="Old Standard TT"/>
              </a:rPr>
              <a:t>Challenges:</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Heightened peer pressure and social complexities.</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Increasing exposure to cyberbullying.</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Exploration of personal identity.</a:t>
            </a:r>
            <a:endParaRPr>
              <a:solidFill>
                <a:schemeClr val="dk1"/>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Academic Stress</a:t>
            </a:r>
            <a:endParaRPr>
              <a:solidFill>
                <a:schemeClr val="dk1"/>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Body Image and Self Esteem Issues</a:t>
            </a:r>
            <a:endParaRPr>
              <a:solidFill>
                <a:schemeClr val="dk1"/>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Coping with changes</a:t>
            </a:r>
            <a:endParaRPr>
              <a:solidFill>
                <a:schemeClr val="dk1"/>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chemeClr val="dk1"/>
              </a:buClr>
              <a:buSzPts val="1200"/>
              <a:buFont typeface="Old Standard TT"/>
              <a:buChar char="●"/>
            </a:pPr>
            <a:r>
              <a:rPr lang="en">
                <a:solidFill>
                  <a:schemeClr val="dk1"/>
                </a:solidFill>
                <a:latin typeface="Old Standard TT"/>
                <a:ea typeface="Old Standard TT"/>
                <a:cs typeface="Old Standard TT"/>
                <a:sym typeface="Old Standard TT"/>
              </a:rPr>
              <a:t>Time Management</a:t>
            </a:r>
            <a:endParaRPr>
              <a:solidFill>
                <a:schemeClr val="dk1"/>
              </a:solidFill>
              <a:latin typeface="Old Standard TT"/>
              <a:ea typeface="Old Standard TT"/>
              <a:cs typeface="Old Standard TT"/>
              <a:sym typeface="Old Standard TT"/>
            </a:endParaRPr>
          </a:p>
          <a:p>
            <a:pPr indent="-228600" lvl="0" marL="457200" rtl="0" algn="l">
              <a:lnSpc>
                <a:spcPct val="115000"/>
              </a:lnSpc>
              <a:spcBef>
                <a:spcPts val="0"/>
              </a:spcBef>
              <a:spcAft>
                <a:spcPts val="0"/>
              </a:spcAft>
              <a:buClr>
                <a:schemeClr val="dk1"/>
              </a:buClr>
              <a:buSzPts val="1400"/>
              <a:buFont typeface="Old Standard TT"/>
              <a:buNone/>
            </a:pPr>
            <a:r>
              <a:rPr lang="en">
                <a:solidFill>
                  <a:schemeClr val="dk1"/>
                </a:solidFill>
                <a:latin typeface="Old Standard TT"/>
                <a:ea typeface="Old Standard TT"/>
                <a:cs typeface="Old Standard TT"/>
                <a:sym typeface="Old Standard TT"/>
              </a:rPr>
              <a:t>SEEL Focus:</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Intermediate social-emotional skill development.</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Addressing cyberbullying and its impact.</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Nurturing self-awareness and identity acceptance.</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Strengthening resilience and coping mechanisms.</a:t>
            </a:r>
            <a:endParaRPr>
              <a:solidFill>
                <a:schemeClr val="dk1"/>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chemeClr val="dk1"/>
              </a:buClr>
              <a:buSzPts val="1400"/>
              <a:buFont typeface="Old Standard TT"/>
              <a:buChar char="●"/>
            </a:pPr>
            <a:r>
              <a:rPr lang="en">
                <a:solidFill>
                  <a:schemeClr val="dk1"/>
                </a:solidFill>
                <a:latin typeface="Old Standard TT"/>
                <a:ea typeface="Old Standard TT"/>
                <a:cs typeface="Old Standard TT"/>
                <a:sym typeface="Old Standard TT"/>
              </a:rPr>
              <a:t>Fostering inclusivity and tolerance.</a:t>
            </a:r>
            <a:endParaRPr>
              <a:solidFill>
                <a:schemeClr val="dk1"/>
              </a:solidFill>
              <a:latin typeface="Old Standard TT"/>
              <a:ea typeface="Old Standard TT"/>
              <a:cs typeface="Old Standard TT"/>
              <a:sym typeface="Old Standard TT"/>
            </a:endParaRPr>
          </a:p>
          <a:p>
            <a:pPr indent="0" lvl="0" marL="0" rtl="0" algn="l">
              <a:spcBef>
                <a:spcPts val="1500"/>
              </a:spcBef>
              <a:spcAft>
                <a:spcPts val="0"/>
              </a:spcAft>
              <a:buNone/>
            </a:pPr>
            <a:r>
              <a:t/>
            </a:r>
            <a:endParaRPr>
              <a:solidFill>
                <a:schemeClr val="dk1"/>
              </a:solidFill>
              <a:latin typeface="Old Standard TT"/>
              <a:ea typeface="Old Standard TT"/>
              <a:cs typeface="Old Standard TT"/>
              <a:sym typeface="Old Standard TT"/>
            </a:endParaRPr>
          </a:p>
        </p:txBody>
      </p:sp>
      <p:pic>
        <p:nvPicPr>
          <p:cNvPr id="316" name="Google Shape;316;g26c0c997d8a_0_62"/>
          <p:cNvPicPr preferRelativeResize="0"/>
          <p:nvPr/>
        </p:nvPicPr>
        <p:blipFill>
          <a:blip r:embed="rId3">
            <a:alphaModFix/>
          </a:blip>
          <a:stretch>
            <a:fillRect/>
          </a:stretch>
        </p:blipFill>
        <p:spPr>
          <a:xfrm>
            <a:off x="5303750" y="1491675"/>
            <a:ext cx="3010324" cy="20069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26c0c997d8a_0_38"/>
          <p:cNvSpPr txBox="1"/>
          <p:nvPr/>
        </p:nvSpPr>
        <p:spPr>
          <a:xfrm>
            <a:off x="311700" y="1332425"/>
            <a:ext cx="8520600" cy="3978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1100"/>
              </a:spcBef>
              <a:spcAft>
                <a:spcPts val="0"/>
              </a:spcAft>
              <a:buNone/>
            </a:pPr>
            <a:r>
              <a:rPr b="1" lang="en" sz="1800">
                <a:solidFill>
                  <a:srgbClr val="3A3A3A"/>
                </a:solidFill>
                <a:latin typeface="Old Standard TT"/>
                <a:ea typeface="Old Standard TT"/>
                <a:cs typeface="Old Standard TT"/>
                <a:sym typeface="Old Standard TT"/>
              </a:rPr>
              <a:t>How Do You Integrate SEEL Principles Into Formal And Informal Lesson Planning?</a:t>
            </a:r>
            <a:endParaRPr b="1" sz="1800">
              <a:solidFill>
                <a:srgbClr val="3A3A3A"/>
              </a:solidFill>
              <a:latin typeface="Old Standard TT"/>
              <a:ea typeface="Old Standard TT"/>
              <a:cs typeface="Old Standard TT"/>
              <a:sym typeface="Old Standard TT"/>
            </a:endParaRPr>
          </a:p>
          <a:p>
            <a:pPr indent="0" lvl="0" marL="0" rtl="0" algn="l">
              <a:lnSpc>
                <a:spcPct val="137500"/>
              </a:lnSpc>
              <a:spcBef>
                <a:spcPts val="1100"/>
              </a:spcBef>
              <a:spcAft>
                <a:spcPts val="1100"/>
              </a:spcAft>
              <a:buNone/>
            </a:pPr>
            <a:r>
              <a:rPr b="1" lang="en" sz="1800">
                <a:solidFill>
                  <a:srgbClr val="3A3A3A"/>
                </a:solidFill>
                <a:latin typeface="Old Standard TT"/>
                <a:ea typeface="Old Standard TT"/>
                <a:cs typeface="Old Standard TT"/>
                <a:sym typeface="Old Standard TT"/>
              </a:rPr>
              <a:t>Middle School Level </a:t>
            </a:r>
            <a:endParaRPr b="1" sz="1800">
              <a:solidFill>
                <a:srgbClr val="3A3A3A"/>
              </a:solidFill>
              <a:latin typeface="Old Standard TT"/>
              <a:ea typeface="Old Standard TT"/>
              <a:cs typeface="Old Standard TT"/>
              <a:sym typeface="Old Standard TT"/>
            </a:endParaRPr>
          </a:p>
        </p:txBody>
      </p:sp>
      <p:graphicFrame>
        <p:nvGraphicFramePr>
          <p:cNvPr id="322" name="Google Shape;322;g26c0c997d8a_0_38"/>
          <p:cNvGraphicFramePr/>
          <p:nvPr/>
        </p:nvGraphicFramePr>
        <p:xfrm>
          <a:off x="400575" y="2164450"/>
          <a:ext cx="3000000" cy="3000000"/>
        </p:xfrm>
        <a:graphic>
          <a:graphicData uri="http://schemas.openxmlformats.org/drawingml/2006/table">
            <a:tbl>
              <a:tblPr>
                <a:noFill/>
                <a:tableStyleId>{4062323B-56BD-487C-9A7D-AE4133D1AD20}</a:tableStyleId>
              </a:tblPr>
              <a:tblGrid>
                <a:gridCol w="3619500"/>
                <a:gridCol w="3560775"/>
              </a:tblGrid>
              <a:tr h="588425">
                <a:tc>
                  <a:txBody>
                    <a:bodyPr/>
                    <a:lstStyle/>
                    <a:p>
                      <a:pPr indent="0" lvl="0" marL="0" rtl="0" algn="l">
                        <a:spcBef>
                          <a:spcPts val="0"/>
                        </a:spcBef>
                        <a:spcAft>
                          <a:spcPts val="0"/>
                        </a:spcAft>
                        <a:buNone/>
                      </a:pPr>
                      <a:r>
                        <a:rPr lang="en">
                          <a:latin typeface="Old Standard TT"/>
                          <a:ea typeface="Old Standard TT"/>
                          <a:cs typeface="Old Standard TT"/>
                          <a:sym typeface="Old Standard TT"/>
                        </a:rPr>
                        <a:t>Formal Lesson Planning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Informal </a:t>
                      </a:r>
                      <a:r>
                        <a:rPr lang="en">
                          <a:solidFill>
                            <a:srgbClr val="000000"/>
                          </a:solidFill>
                          <a:latin typeface="Old Standard TT"/>
                          <a:ea typeface="Old Standard TT"/>
                          <a:cs typeface="Old Standard TT"/>
                          <a:sym typeface="Old Standard TT"/>
                        </a:rPr>
                        <a:t>Lesson Planning </a:t>
                      </a:r>
                      <a:endParaRPr>
                        <a:latin typeface="Old Standard TT"/>
                        <a:ea typeface="Old Standard TT"/>
                        <a:cs typeface="Old Standard TT"/>
                        <a:sym typeface="Old Standard TT"/>
                      </a:endParaRPr>
                    </a:p>
                  </a:txBody>
                  <a:tcPr marT="91425" marB="91425" marR="91425" marL="91425"/>
                </a:tc>
              </a:tr>
              <a:tr h="381000">
                <a:tc>
                  <a:txBody>
                    <a:bodyPr/>
                    <a:lstStyle/>
                    <a:p>
                      <a:pPr indent="0" lvl="0" marL="0" rtl="0" algn="l">
                        <a:spcBef>
                          <a:spcPts val="0"/>
                        </a:spcBef>
                        <a:spcAft>
                          <a:spcPts val="0"/>
                        </a:spcAft>
                        <a:buNone/>
                      </a:pPr>
                      <a:r>
                        <a:rPr lang="en">
                          <a:latin typeface="Old Standard TT"/>
                          <a:ea typeface="Old Standard TT"/>
                          <a:cs typeface="Old Standard TT"/>
                          <a:sym typeface="Old Standard TT"/>
                        </a:rPr>
                        <a:t>Discuss about characters' motivations and feelings- Empathy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Periodical check in - discuss their well-being, challenges, and successes.</a:t>
                      </a:r>
                      <a:endParaRPr>
                        <a:latin typeface="Old Standard TT"/>
                        <a:ea typeface="Old Standard TT"/>
                        <a:cs typeface="Old Standard TT"/>
                        <a:sym typeface="Old Standard TT"/>
                      </a:endParaRPr>
                    </a:p>
                  </a:txBody>
                  <a:tcPr marT="91425" marB="91425" marR="91425" marL="91425"/>
                </a:tc>
              </a:tr>
              <a:tr h="381000">
                <a:tc>
                  <a:txBody>
                    <a:bodyPr/>
                    <a:lstStyle/>
                    <a:p>
                      <a:pPr indent="0" lvl="0" marL="0" rtl="0" algn="l">
                        <a:spcBef>
                          <a:spcPts val="0"/>
                        </a:spcBef>
                        <a:spcAft>
                          <a:spcPts val="0"/>
                        </a:spcAft>
                        <a:buNone/>
                      </a:pPr>
                      <a:r>
                        <a:rPr lang="en">
                          <a:latin typeface="Old Standard TT"/>
                          <a:ea typeface="Old Standard TT"/>
                          <a:cs typeface="Old Standard TT"/>
                          <a:sym typeface="Old Standard TT"/>
                        </a:rPr>
                        <a:t>Role-play scenarios- Conflict resolutions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Peer mentorship - Foster responsibility</a:t>
                      </a:r>
                      <a:endParaRPr>
                        <a:latin typeface="Old Standard TT"/>
                        <a:ea typeface="Old Standard TT"/>
                        <a:cs typeface="Old Standard TT"/>
                        <a:sym typeface="Old Standard TT"/>
                      </a:endParaRPr>
                    </a:p>
                  </a:txBody>
                  <a:tcPr marT="91425" marB="91425" marR="91425" marL="91425"/>
                </a:tc>
              </a:tr>
              <a:tr h="381000">
                <a:tc>
                  <a:txBody>
                    <a:bodyPr/>
                    <a:lstStyle/>
                    <a:p>
                      <a:pPr indent="0" lvl="0" marL="0" rtl="0" algn="l">
                        <a:spcBef>
                          <a:spcPts val="0"/>
                        </a:spcBef>
                        <a:spcAft>
                          <a:spcPts val="0"/>
                        </a:spcAft>
                        <a:buNone/>
                      </a:pPr>
                      <a:r>
                        <a:rPr lang="en">
                          <a:latin typeface="Old Standard TT"/>
                          <a:ea typeface="Old Standard TT"/>
                          <a:cs typeface="Old Standard TT"/>
                          <a:sym typeface="Old Standard TT"/>
                        </a:rPr>
                        <a:t>Set personal and academic goals- Goal Setting</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Encourage journaling- Self Awareness</a:t>
                      </a:r>
                      <a:endParaRPr>
                        <a:latin typeface="Old Standard TT"/>
                        <a:ea typeface="Old Standard TT"/>
                        <a:cs typeface="Old Standard TT"/>
                        <a:sym typeface="Old Standard TT"/>
                      </a:endParaRPr>
                    </a:p>
                  </a:txBody>
                  <a:tcPr marT="91425" marB="91425" marR="91425" marL="91425"/>
                </a:tc>
              </a:tr>
            </a:tbl>
          </a:graphicData>
        </a:graphic>
      </p:graphicFrame>
      <p:pic>
        <p:nvPicPr>
          <p:cNvPr id="323" name="Google Shape;323;g26c0c997d8a_0_38"/>
          <p:cNvPicPr preferRelativeResize="0"/>
          <p:nvPr/>
        </p:nvPicPr>
        <p:blipFill>
          <a:blip r:embed="rId3">
            <a:alphaModFix/>
          </a:blip>
          <a:stretch>
            <a:fillRect/>
          </a:stretch>
        </p:blipFill>
        <p:spPr>
          <a:xfrm>
            <a:off x="7064875" y="1235600"/>
            <a:ext cx="1904100" cy="12703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26c0c997d8a_0_68"/>
          <p:cNvSpPr txBox="1"/>
          <p:nvPr/>
        </p:nvSpPr>
        <p:spPr>
          <a:xfrm>
            <a:off x="311700" y="1067975"/>
            <a:ext cx="8520600" cy="3416400"/>
          </a:xfrm>
          <a:prstGeom prst="rect">
            <a:avLst/>
          </a:prstGeom>
          <a:noFill/>
          <a:ln>
            <a:noFill/>
          </a:ln>
        </p:spPr>
        <p:txBody>
          <a:bodyPr anchorCtr="0" anchor="ctr" bIns="91425" lIns="91425" spcFirstLastPara="1" rIns="91425" wrap="square" tIns="91425">
            <a:noAutofit/>
          </a:bodyPr>
          <a:lstStyle/>
          <a:p>
            <a:pPr indent="0" lvl="0" marL="0" rtl="0" algn="ctr">
              <a:lnSpc>
                <a:spcPct val="160000"/>
              </a:lnSpc>
              <a:spcBef>
                <a:spcPts val="1400"/>
              </a:spcBef>
              <a:spcAft>
                <a:spcPts val="0"/>
              </a:spcAft>
              <a:buNone/>
            </a:pPr>
            <a:r>
              <a:rPr b="1" lang="en">
                <a:solidFill>
                  <a:srgbClr val="000000"/>
                </a:solidFill>
                <a:latin typeface="Old Standard TT"/>
                <a:ea typeface="Old Standard TT"/>
                <a:cs typeface="Old Standard TT"/>
                <a:sym typeface="Old Standard TT"/>
              </a:rPr>
              <a:t>High School Level</a:t>
            </a:r>
            <a:endParaRPr b="1">
              <a:solidFill>
                <a:srgbClr val="000000"/>
              </a:solidFill>
              <a:latin typeface="Old Standard TT"/>
              <a:ea typeface="Old Standard TT"/>
              <a:cs typeface="Old Standard TT"/>
              <a:sym typeface="Old Standard TT"/>
            </a:endParaRPr>
          </a:p>
          <a:p>
            <a:pPr indent="-228600" lvl="0" marL="457200" rtl="0" algn="l">
              <a:lnSpc>
                <a:spcPct val="115000"/>
              </a:lnSpc>
              <a:spcBef>
                <a:spcPts val="400"/>
              </a:spcBef>
              <a:spcAft>
                <a:spcPts val="0"/>
              </a:spcAft>
              <a:buClr>
                <a:srgbClr val="000000"/>
              </a:buClr>
              <a:buSzPts val="1400"/>
              <a:buFont typeface="Old Standard TT"/>
              <a:buNone/>
            </a:pPr>
            <a:r>
              <a:rPr lang="en">
                <a:solidFill>
                  <a:srgbClr val="000000"/>
                </a:solidFill>
                <a:latin typeface="Old Standard TT"/>
                <a:ea typeface="Old Standard TT"/>
                <a:cs typeface="Old Standard TT"/>
                <a:sym typeface="Old Standard TT"/>
              </a:rPr>
              <a:t>Challenges: </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Intensified academic pressure and competition.</a:t>
            </a:r>
            <a:endParaRPr>
              <a:solidFill>
                <a:srgbClr val="000000"/>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rgbClr val="000000"/>
              </a:buClr>
              <a:buSzPts val="1200"/>
              <a:buFont typeface="Old Standard TT"/>
              <a:buChar char="●"/>
            </a:pPr>
            <a:r>
              <a:rPr lang="en">
                <a:solidFill>
                  <a:srgbClr val="000000"/>
                </a:solidFill>
                <a:latin typeface="Old Standard TT"/>
                <a:ea typeface="Old Standard TT"/>
                <a:cs typeface="Old Standard TT"/>
                <a:sym typeface="Old Standard TT"/>
              </a:rPr>
              <a:t>Peer Pressure and Conformity</a:t>
            </a:r>
            <a:endParaRPr>
              <a:solidFill>
                <a:srgbClr val="000000"/>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rgbClr val="000000"/>
              </a:buClr>
              <a:buSzPts val="1200"/>
              <a:buFont typeface="Old Standard TT"/>
              <a:buChar char="●"/>
            </a:pPr>
            <a:r>
              <a:rPr lang="en">
                <a:solidFill>
                  <a:srgbClr val="000000"/>
                </a:solidFill>
                <a:latin typeface="Old Standard TT"/>
                <a:ea typeface="Old Standard TT"/>
                <a:cs typeface="Old Standard TT"/>
                <a:sym typeface="Old Standard TT"/>
              </a:rPr>
              <a:t>Preparation for Independence</a:t>
            </a:r>
            <a:endParaRPr>
              <a:solidFill>
                <a:srgbClr val="000000"/>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rgbClr val="000000"/>
              </a:buClr>
              <a:buSzPts val="1200"/>
              <a:buFont typeface="Old Standard TT"/>
              <a:buChar char="●"/>
            </a:pPr>
            <a:r>
              <a:rPr lang="en">
                <a:solidFill>
                  <a:srgbClr val="000000"/>
                </a:solidFill>
                <a:latin typeface="Old Standard TT"/>
                <a:ea typeface="Old Standard TT"/>
                <a:cs typeface="Old Standard TT"/>
                <a:sym typeface="Old Standard TT"/>
              </a:rPr>
              <a:t>Resilience and coping with failure</a:t>
            </a:r>
            <a:endParaRPr>
              <a:solidFill>
                <a:srgbClr val="000000"/>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rgbClr val="000000"/>
              </a:buClr>
              <a:buSzPts val="1200"/>
              <a:buFont typeface="Old Standard TT"/>
              <a:buChar char="●"/>
            </a:pPr>
            <a:r>
              <a:rPr lang="en">
                <a:solidFill>
                  <a:srgbClr val="000000"/>
                </a:solidFill>
                <a:latin typeface="Old Standard TT"/>
                <a:ea typeface="Old Standard TT"/>
                <a:cs typeface="Old Standard TT"/>
                <a:sym typeface="Old Standard TT"/>
              </a:rPr>
              <a:t>Career Planning Stress</a:t>
            </a:r>
            <a:endParaRPr>
              <a:solidFill>
                <a:srgbClr val="000000"/>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rgbClr val="000000"/>
              </a:buClr>
              <a:buSzPts val="1200"/>
              <a:buFont typeface="Old Standard TT"/>
              <a:buChar char="●"/>
            </a:pPr>
            <a:r>
              <a:rPr lang="en">
                <a:solidFill>
                  <a:srgbClr val="000000"/>
                </a:solidFill>
                <a:latin typeface="Old Standard TT"/>
                <a:ea typeface="Old Standard TT"/>
                <a:cs typeface="Old Standard TT"/>
                <a:sym typeface="Old Standard TT"/>
              </a:rPr>
              <a:t>Body Image Issues</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Complexities related to personal relationships and mental health. </a:t>
            </a:r>
            <a:endParaRPr>
              <a:solidFill>
                <a:srgbClr val="000000"/>
              </a:solidFill>
              <a:latin typeface="Old Standard TT"/>
              <a:ea typeface="Old Standard TT"/>
              <a:cs typeface="Old Standard TT"/>
              <a:sym typeface="Old Standard TT"/>
            </a:endParaRPr>
          </a:p>
          <a:p>
            <a:pPr indent="-304800" lvl="1" marL="914400" rtl="0" algn="l">
              <a:lnSpc>
                <a:spcPct val="115000"/>
              </a:lnSpc>
              <a:spcBef>
                <a:spcPts val="0"/>
              </a:spcBef>
              <a:spcAft>
                <a:spcPts val="0"/>
              </a:spcAft>
              <a:buClr>
                <a:srgbClr val="000000"/>
              </a:buClr>
              <a:buSzPts val="1200"/>
              <a:buFont typeface="Old Standard TT"/>
              <a:buChar char="●"/>
            </a:pPr>
            <a:r>
              <a:rPr lang="en">
                <a:solidFill>
                  <a:srgbClr val="000000"/>
                </a:solidFill>
                <a:latin typeface="Old Standard TT"/>
                <a:ea typeface="Old Standard TT"/>
                <a:cs typeface="Old Standard TT"/>
                <a:sym typeface="Old Standard TT"/>
              </a:rPr>
              <a:t>Curiosity to try unsafe behaviours</a:t>
            </a:r>
            <a:endParaRPr>
              <a:solidFill>
                <a:srgbClr val="000000"/>
              </a:solidFill>
              <a:latin typeface="Old Standard TT"/>
              <a:ea typeface="Old Standard TT"/>
              <a:cs typeface="Old Standard TT"/>
              <a:sym typeface="Old Standard TT"/>
            </a:endParaRPr>
          </a:p>
          <a:p>
            <a:pPr indent="-228600" lvl="0" marL="457200" rtl="0" algn="l">
              <a:lnSpc>
                <a:spcPct val="115000"/>
              </a:lnSpc>
              <a:spcBef>
                <a:spcPts val="0"/>
              </a:spcBef>
              <a:spcAft>
                <a:spcPts val="0"/>
              </a:spcAft>
              <a:buClr>
                <a:srgbClr val="000000"/>
              </a:buClr>
              <a:buSzPts val="1400"/>
              <a:buFont typeface="Old Standard TT"/>
              <a:buNone/>
            </a:pPr>
            <a:r>
              <a:t/>
            </a:r>
            <a:endParaRPr>
              <a:solidFill>
                <a:srgbClr val="000000"/>
              </a:solidFill>
              <a:latin typeface="Old Standard TT"/>
              <a:ea typeface="Old Standard TT"/>
              <a:cs typeface="Old Standard TT"/>
              <a:sym typeface="Old Standard TT"/>
            </a:endParaRPr>
          </a:p>
          <a:p>
            <a:pPr indent="-228600" lvl="0" marL="457200" rtl="0" algn="l">
              <a:lnSpc>
                <a:spcPct val="115000"/>
              </a:lnSpc>
              <a:spcBef>
                <a:spcPts val="0"/>
              </a:spcBef>
              <a:spcAft>
                <a:spcPts val="0"/>
              </a:spcAft>
              <a:buClr>
                <a:srgbClr val="000000"/>
              </a:buClr>
              <a:buSzPts val="1400"/>
              <a:buFont typeface="Old Standard TT"/>
              <a:buNone/>
            </a:pPr>
            <a:r>
              <a:rPr lang="en">
                <a:solidFill>
                  <a:srgbClr val="000000"/>
                </a:solidFill>
                <a:latin typeface="Old Standard TT"/>
                <a:ea typeface="Old Standard TT"/>
                <a:cs typeface="Old Standard TT"/>
                <a:sym typeface="Old Standard TT"/>
              </a:rPr>
              <a:t>SEEL Focus: </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Managing Curiosity </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Advanced communication skills and conflict resolution. </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Preparing for adulthood with strong emotional intelligence.</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Encouraging responsible decision-making.</a:t>
            </a:r>
            <a:endParaRPr>
              <a:solidFill>
                <a:srgbClr val="000000"/>
              </a:solidFill>
              <a:latin typeface="Old Standard TT"/>
              <a:ea typeface="Old Standard TT"/>
              <a:cs typeface="Old Standard TT"/>
              <a:sym typeface="Old Standard TT"/>
            </a:endParaRPr>
          </a:p>
          <a:p>
            <a:pPr indent="-317500" lvl="1" marL="914400" rtl="0" algn="l">
              <a:lnSpc>
                <a:spcPct val="115000"/>
              </a:lnSpc>
              <a:spcBef>
                <a:spcPts val="0"/>
              </a:spcBef>
              <a:spcAft>
                <a:spcPts val="0"/>
              </a:spcAft>
              <a:buClr>
                <a:srgbClr val="000000"/>
              </a:buClr>
              <a:buSzPts val="1400"/>
              <a:buFont typeface="Old Standard TT"/>
              <a:buChar char="●"/>
            </a:pPr>
            <a:r>
              <a:rPr lang="en">
                <a:solidFill>
                  <a:srgbClr val="000000"/>
                </a:solidFill>
                <a:latin typeface="Old Standard TT"/>
                <a:ea typeface="Old Standard TT"/>
                <a:cs typeface="Old Standard TT"/>
                <a:sym typeface="Old Standard TT"/>
              </a:rPr>
              <a:t>Reducing the stigma around mental health issues. </a:t>
            </a:r>
            <a:endParaRPr>
              <a:solidFill>
                <a:srgbClr val="000000"/>
              </a:solidFill>
              <a:latin typeface="Old Standard TT"/>
              <a:ea typeface="Old Standard TT"/>
              <a:cs typeface="Old Standard TT"/>
              <a:sym typeface="Old Standard TT"/>
            </a:endParaRPr>
          </a:p>
          <a:p>
            <a:pPr indent="0" lvl="0" marL="0" rtl="0" algn="l">
              <a:spcBef>
                <a:spcPts val="1500"/>
              </a:spcBef>
              <a:spcAft>
                <a:spcPts val="0"/>
              </a:spcAft>
              <a:buNone/>
            </a:pPr>
            <a:r>
              <a:t/>
            </a:r>
            <a:endParaRPr>
              <a:latin typeface="Old Standard TT"/>
              <a:ea typeface="Old Standard TT"/>
              <a:cs typeface="Old Standard TT"/>
              <a:sym typeface="Old Standard TT"/>
            </a:endParaRPr>
          </a:p>
        </p:txBody>
      </p:sp>
      <p:sp>
        <p:nvSpPr>
          <p:cNvPr id="329" name="Google Shape;329;g26c0c997d8a_0_68"/>
          <p:cNvSpPr txBox="1"/>
          <p:nvPr/>
        </p:nvSpPr>
        <p:spPr>
          <a:xfrm>
            <a:off x="9247975" y="1004700"/>
            <a:ext cx="3000000" cy="461700"/>
          </a:xfrm>
          <a:prstGeom prst="rect">
            <a:avLst/>
          </a:prstGeom>
          <a:noFill/>
          <a:ln>
            <a:noFill/>
          </a:ln>
        </p:spPr>
        <p:txBody>
          <a:bodyPr anchorCtr="0" anchor="t" bIns="91425" lIns="91425" spcFirstLastPara="1" rIns="91425" wrap="square" tIns="91425">
            <a:spAutoFit/>
          </a:bodyPr>
          <a:lstStyle/>
          <a:p>
            <a:pPr indent="0" lvl="0" marL="0" rtl="0" algn="l">
              <a:lnSpc>
                <a:spcPct val="137500"/>
              </a:lnSpc>
              <a:spcBef>
                <a:spcPts val="1100"/>
              </a:spcBef>
              <a:spcAft>
                <a:spcPts val="1100"/>
              </a:spcAft>
              <a:buNone/>
            </a:pPr>
            <a:r>
              <a:t/>
            </a:r>
            <a:endParaRPr sz="1800">
              <a:solidFill>
                <a:srgbClr val="000000"/>
              </a:solidFill>
              <a:latin typeface="Old Standard TT"/>
              <a:ea typeface="Old Standard TT"/>
              <a:cs typeface="Old Standard TT"/>
              <a:sym typeface="Old Standard TT"/>
            </a:endParaRPr>
          </a:p>
        </p:txBody>
      </p:sp>
      <p:pic>
        <p:nvPicPr>
          <p:cNvPr id="330" name="Google Shape;330;g26c0c997d8a_0_68"/>
          <p:cNvPicPr preferRelativeResize="0"/>
          <p:nvPr/>
        </p:nvPicPr>
        <p:blipFill>
          <a:blip r:embed="rId3">
            <a:alphaModFix/>
          </a:blip>
          <a:stretch>
            <a:fillRect/>
          </a:stretch>
        </p:blipFill>
        <p:spPr>
          <a:xfrm>
            <a:off x="5907975" y="1164549"/>
            <a:ext cx="2203026" cy="14675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26c0c997d8a_0_44"/>
          <p:cNvSpPr txBox="1"/>
          <p:nvPr/>
        </p:nvSpPr>
        <p:spPr>
          <a:xfrm>
            <a:off x="311700" y="1302875"/>
            <a:ext cx="8520600" cy="3789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1100"/>
              </a:spcBef>
              <a:spcAft>
                <a:spcPts val="0"/>
              </a:spcAft>
              <a:buNone/>
            </a:pPr>
            <a:r>
              <a:t/>
            </a:r>
            <a:endParaRPr b="1" sz="1800">
              <a:solidFill>
                <a:srgbClr val="3A3A3A"/>
              </a:solidFill>
              <a:latin typeface="Old Standard TT"/>
              <a:ea typeface="Old Standard TT"/>
              <a:cs typeface="Old Standard TT"/>
              <a:sym typeface="Old Standard TT"/>
            </a:endParaRPr>
          </a:p>
          <a:p>
            <a:pPr indent="0" lvl="0" marL="0" rtl="0" algn="l">
              <a:lnSpc>
                <a:spcPct val="137500"/>
              </a:lnSpc>
              <a:spcBef>
                <a:spcPts val="1100"/>
              </a:spcBef>
              <a:spcAft>
                <a:spcPts val="0"/>
              </a:spcAft>
              <a:buNone/>
            </a:pPr>
            <a:r>
              <a:rPr b="1" lang="en" sz="1800">
                <a:solidFill>
                  <a:srgbClr val="3A3A3A"/>
                </a:solidFill>
                <a:latin typeface="Old Standard TT"/>
                <a:ea typeface="Old Standard TT"/>
                <a:cs typeface="Old Standard TT"/>
                <a:sym typeface="Old Standard TT"/>
              </a:rPr>
              <a:t>How Do You Integrate SEEL Principles Into Formal And Informal Lesson Planning?</a:t>
            </a:r>
            <a:endParaRPr b="1" sz="1800">
              <a:solidFill>
                <a:srgbClr val="3A3A3A"/>
              </a:solidFill>
              <a:latin typeface="Old Standard TT"/>
              <a:ea typeface="Old Standard TT"/>
              <a:cs typeface="Old Standard TT"/>
              <a:sym typeface="Old Standard TT"/>
            </a:endParaRPr>
          </a:p>
          <a:p>
            <a:pPr indent="0" lvl="0" marL="0" rtl="0" algn="l">
              <a:lnSpc>
                <a:spcPct val="137500"/>
              </a:lnSpc>
              <a:spcBef>
                <a:spcPts val="1100"/>
              </a:spcBef>
              <a:spcAft>
                <a:spcPts val="0"/>
              </a:spcAft>
              <a:buNone/>
            </a:pPr>
            <a:r>
              <a:rPr b="1" lang="en" sz="1800">
                <a:solidFill>
                  <a:srgbClr val="3A3A3A"/>
                </a:solidFill>
                <a:latin typeface="Old Standard TT"/>
                <a:ea typeface="Old Standard TT"/>
                <a:cs typeface="Old Standard TT"/>
                <a:sym typeface="Old Standard TT"/>
              </a:rPr>
              <a:t>High School Level</a:t>
            </a:r>
            <a:endParaRPr b="1" sz="1800">
              <a:solidFill>
                <a:srgbClr val="3A3A3A"/>
              </a:solidFill>
              <a:latin typeface="Old Standard TT"/>
              <a:ea typeface="Old Standard TT"/>
              <a:cs typeface="Old Standard TT"/>
              <a:sym typeface="Old Standard TT"/>
            </a:endParaRPr>
          </a:p>
          <a:p>
            <a:pPr indent="0" lvl="0" marL="0" rtl="0" algn="l">
              <a:lnSpc>
                <a:spcPct val="137500"/>
              </a:lnSpc>
              <a:spcBef>
                <a:spcPts val="1100"/>
              </a:spcBef>
              <a:spcAft>
                <a:spcPts val="1100"/>
              </a:spcAft>
              <a:buNone/>
            </a:pPr>
            <a:r>
              <a:t/>
            </a:r>
            <a:endParaRPr b="1" sz="1800">
              <a:solidFill>
                <a:srgbClr val="3A3A3A"/>
              </a:solidFill>
              <a:latin typeface="Old Standard TT"/>
              <a:ea typeface="Old Standard TT"/>
              <a:cs typeface="Old Standard TT"/>
              <a:sym typeface="Old Standard TT"/>
            </a:endParaRPr>
          </a:p>
        </p:txBody>
      </p:sp>
      <p:graphicFrame>
        <p:nvGraphicFramePr>
          <p:cNvPr id="336" name="Google Shape;336;g26c0c997d8a_0_44"/>
          <p:cNvGraphicFramePr/>
          <p:nvPr/>
        </p:nvGraphicFramePr>
        <p:xfrm>
          <a:off x="429150" y="2123375"/>
          <a:ext cx="3000000" cy="3000000"/>
        </p:xfrm>
        <a:graphic>
          <a:graphicData uri="http://schemas.openxmlformats.org/drawingml/2006/table">
            <a:tbl>
              <a:tblPr>
                <a:noFill/>
                <a:tableStyleId>{4062323B-56BD-487C-9A7D-AE4133D1AD20}</a:tableStyleId>
              </a:tblPr>
              <a:tblGrid>
                <a:gridCol w="3469725"/>
                <a:gridCol w="3413450"/>
              </a:tblGrid>
              <a:tr h="347775">
                <a:tc>
                  <a:txBody>
                    <a:bodyPr/>
                    <a:lstStyle/>
                    <a:p>
                      <a:pPr indent="0" lvl="0" marL="0" rtl="0" algn="l">
                        <a:spcBef>
                          <a:spcPts val="0"/>
                        </a:spcBef>
                        <a:spcAft>
                          <a:spcPts val="0"/>
                        </a:spcAft>
                        <a:buNone/>
                      </a:pPr>
                      <a:r>
                        <a:rPr lang="en">
                          <a:latin typeface="Old Standard TT"/>
                          <a:ea typeface="Old Standard TT"/>
                          <a:cs typeface="Old Standard TT"/>
                          <a:sym typeface="Old Standard TT"/>
                        </a:rPr>
                        <a:t>Formal Lesson Planning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Informal </a:t>
                      </a:r>
                      <a:r>
                        <a:rPr lang="en">
                          <a:solidFill>
                            <a:srgbClr val="000000"/>
                          </a:solidFill>
                          <a:latin typeface="Old Standard TT"/>
                          <a:ea typeface="Old Standard TT"/>
                          <a:cs typeface="Old Standard TT"/>
                          <a:sym typeface="Old Standard TT"/>
                        </a:rPr>
                        <a:t>Lesson Planning </a:t>
                      </a:r>
                      <a:endParaRPr>
                        <a:latin typeface="Old Standard TT"/>
                        <a:ea typeface="Old Standard TT"/>
                        <a:cs typeface="Old Standard TT"/>
                        <a:sym typeface="Old Standard TT"/>
                      </a:endParaRPr>
                    </a:p>
                  </a:txBody>
                  <a:tcPr marT="91425" marB="91425" marR="91425" marL="91425"/>
                </a:tc>
              </a:tr>
              <a:tr h="535050">
                <a:tc>
                  <a:txBody>
                    <a:bodyPr/>
                    <a:lstStyle/>
                    <a:p>
                      <a:pPr indent="0" lvl="0" marL="0" rtl="0" algn="l">
                        <a:spcBef>
                          <a:spcPts val="0"/>
                        </a:spcBef>
                        <a:spcAft>
                          <a:spcPts val="0"/>
                        </a:spcAft>
                        <a:buNone/>
                      </a:pPr>
                      <a:r>
                        <a:rPr lang="en">
                          <a:latin typeface="Old Standard TT"/>
                          <a:ea typeface="Old Standard TT"/>
                          <a:cs typeface="Old Standard TT"/>
                          <a:sym typeface="Old Standard TT"/>
                        </a:rPr>
                        <a:t>Discuss college readiness, and integrate activities- Decision Making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Community service projects - Social Responsibility </a:t>
                      </a:r>
                      <a:endParaRPr>
                        <a:latin typeface="Old Standard TT"/>
                        <a:ea typeface="Old Standard TT"/>
                        <a:cs typeface="Old Standard TT"/>
                        <a:sym typeface="Old Standard TT"/>
                      </a:endParaRPr>
                    </a:p>
                  </a:txBody>
                  <a:tcPr marT="91425" marB="91425" marR="91425" marL="91425"/>
                </a:tc>
              </a:tr>
              <a:tr h="535050">
                <a:tc>
                  <a:txBody>
                    <a:bodyPr/>
                    <a:lstStyle/>
                    <a:p>
                      <a:pPr indent="0" lvl="0" marL="0" rtl="0" algn="l">
                        <a:spcBef>
                          <a:spcPts val="0"/>
                        </a:spcBef>
                        <a:spcAft>
                          <a:spcPts val="0"/>
                        </a:spcAft>
                        <a:buNone/>
                      </a:pPr>
                      <a:r>
                        <a:rPr lang="en">
                          <a:latin typeface="Old Standard TT"/>
                          <a:ea typeface="Old Standard TT"/>
                          <a:cs typeface="Old Standard TT"/>
                          <a:sym typeface="Old Standard TT"/>
                        </a:rPr>
                        <a:t>Identify biases and stereotypes in media- Critical Thinking </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Sharing personal stories- encourages open dialogue and perspective taking </a:t>
                      </a:r>
                      <a:endParaRPr>
                        <a:latin typeface="Old Standard TT"/>
                        <a:ea typeface="Old Standard TT"/>
                        <a:cs typeface="Old Standard TT"/>
                        <a:sym typeface="Old Standard TT"/>
                      </a:endParaRPr>
                    </a:p>
                  </a:txBody>
                  <a:tcPr marT="91425" marB="91425" marR="91425" marL="91425"/>
                </a:tc>
              </a:tr>
              <a:tr h="535050">
                <a:tc>
                  <a:txBody>
                    <a:bodyPr/>
                    <a:lstStyle/>
                    <a:p>
                      <a:pPr indent="0" lvl="0" marL="0" rtl="0" algn="l">
                        <a:spcBef>
                          <a:spcPts val="0"/>
                        </a:spcBef>
                        <a:spcAft>
                          <a:spcPts val="0"/>
                        </a:spcAft>
                        <a:buNone/>
                      </a:pPr>
                      <a:r>
                        <a:rPr lang="en">
                          <a:latin typeface="Old Standard TT"/>
                          <a:ea typeface="Old Standard TT"/>
                          <a:cs typeface="Old Standard TT"/>
                          <a:sym typeface="Old Standard TT"/>
                        </a:rPr>
                        <a:t>Assign group projects that require leadership roles- Leadership</a:t>
                      </a:r>
                      <a:endParaRPr>
                        <a:latin typeface="Old Standard TT"/>
                        <a:ea typeface="Old Standard TT"/>
                        <a:cs typeface="Old Standard TT"/>
                        <a:sym typeface="Old Standard TT"/>
                      </a:endParaRPr>
                    </a:p>
                  </a:txBody>
                  <a:tcPr marT="91425" marB="91425" marR="91425" marL="91425"/>
                </a:tc>
                <a:tc>
                  <a:txBody>
                    <a:bodyPr/>
                    <a:lstStyle/>
                    <a:p>
                      <a:pPr indent="0" lvl="0" marL="0" rtl="0" algn="l">
                        <a:spcBef>
                          <a:spcPts val="0"/>
                        </a:spcBef>
                        <a:spcAft>
                          <a:spcPts val="0"/>
                        </a:spcAft>
                        <a:buNone/>
                      </a:pPr>
                      <a:r>
                        <a:rPr lang="en">
                          <a:latin typeface="Old Standard TT"/>
                          <a:ea typeface="Old Standard TT"/>
                          <a:cs typeface="Old Standard TT"/>
                          <a:sym typeface="Old Standard TT"/>
                        </a:rPr>
                        <a:t>Debate or discussion clubs- Foster communication </a:t>
                      </a:r>
                      <a:endParaRPr>
                        <a:latin typeface="Old Standard TT"/>
                        <a:ea typeface="Old Standard TT"/>
                        <a:cs typeface="Old Standard TT"/>
                        <a:sym typeface="Old Standard TT"/>
                      </a:endParaRPr>
                    </a:p>
                  </a:txBody>
                  <a:tcPr marT="91425" marB="91425" marR="91425" marL="91425"/>
                </a:tc>
              </a:tr>
            </a:tbl>
          </a:graphicData>
        </a:graphic>
      </p:graphicFrame>
      <p:pic>
        <p:nvPicPr>
          <p:cNvPr id="337" name="Google Shape;337;g26c0c997d8a_0_44"/>
          <p:cNvPicPr preferRelativeResize="0"/>
          <p:nvPr/>
        </p:nvPicPr>
        <p:blipFill>
          <a:blip r:embed="rId3">
            <a:alphaModFix/>
          </a:blip>
          <a:stretch>
            <a:fillRect/>
          </a:stretch>
        </p:blipFill>
        <p:spPr>
          <a:xfrm>
            <a:off x="6584151" y="1177975"/>
            <a:ext cx="2248149" cy="12653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6"/>
          <p:cNvSpPr txBox="1"/>
          <p:nvPr>
            <p:ph idx="4294967295" type="title"/>
          </p:nvPr>
        </p:nvSpPr>
        <p:spPr>
          <a:xfrm>
            <a:off x="311700" y="64300"/>
            <a:ext cx="8520600" cy="3729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                                            Quiz Time</a:t>
            </a:r>
            <a:endParaRPr b="1"/>
          </a:p>
        </p:txBody>
      </p:sp>
      <p:sp>
        <p:nvSpPr>
          <p:cNvPr id="343" name="Google Shape;343;p26"/>
          <p:cNvSpPr txBox="1"/>
          <p:nvPr>
            <p:ph idx="4294967295" type="body"/>
          </p:nvPr>
        </p:nvSpPr>
        <p:spPr>
          <a:xfrm>
            <a:off x="311700" y="886475"/>
            <a:ext cx="8650800" cy="399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440"/>
              <a:buFont typeface="Arial"/>
              <a:buNone/>
            </a:pPr>
            <a:r>
              <a:rPr lang="en" sz="2400">
                <a:solidFill>
                  <a:schemeClr val="dk1"/>
                </a:solidFill>
              </a:rPr>
              <a:t>Question 1:</a:t>
            </a:r>
            <a:endParaRPr sz="2400">
              <a:solidFill>
                <a:schemeClr val="dk1"/>
              </a:solidFill>
            </a:endParaRPr>
          </a:p>
          <a:p>
            <a:pPr indent="0" lvl="0" marL="0" rtl="0" algn="l">
              <a:lnSpc>
                <a:spcPct val="100000"/>
              </a:lnSpc>
              <a:spcBef>
                <a:spcPts val="0"/>
              </a:spcBef>
              <a:spcAft>
                <a:spcPts val="0"/>
              </a:spcAft>
              <a:buClr>
                <a:schemeClr val="dk1"/>
              </a:buClr>
              <a:buSzPts val="440"/>
              <a:buFont typeface="Arial"/>
              <a:buNone/>
            </a:pPr>
            <a:r>
              <a:rPr b="1" lang="en" sz="2400">
                <a:solidFill>
                  <a:schemeClr val="dk1"/>
                </a:solidFill>
              </a:rPr>
              <a:t>Which factor can contribute to the ineffectiveness of SEEL curriculum implementation?</a:t>
            </a:r>
            <a:endParaRPr b="1" sz="24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400">
                <a:solidFill>
                  <a:schemeClr val="dk1"/>
                </a:solidFill>
              </a:rPr>
              <a:t>A) Lack of parental involvement</a:t>
            </a:r>
            <a:endParaRPr sz="24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400">
                <a:solidFill>
                  <a:schemeClr val="dk1"/>
                </a:solidFill>
              </a:rPr>
              <a:t>B) Developmentally appropriate curriculum</a:t>
            </a:r>
            <a:endParaRPr sz="24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400">
                <a:solidFill>
                  <a:schemeClr val="dk1"/>
                </a:solidFill>
              </a:rPr>
              <a:t>C) Trained staff</a:t>
            </a:r>
            <a:endParaRPr sz="2400">
              <a:solidFill>
                <a:schemeClr val="dk1"/>
              </a:solidFill>
            </a:endParaRPr>
          </a:p>
          <a:p>
            <a:pPr indent="0" lvl="0" marL="0" rtl="0" algn="l">
              <a:lnSpc>
                <a:spcPct val="100000"/>
              </a:lnSpc>
              <a:spcBef>
                <a:spcPts val="0"/>
              </a:spcBef>
              <a:spcAft>
                <a:spcPts val="0"/>
              </a:spcAft>
              <a:buSzPts val="440"/>
              <a:buNone/>
            </a:pPr>
            <a:r>
              <a:rPr lang="en" sz="2400">
                <a:solidFill>
                  <a:schemeClr val="dk1"/>
                </a:solidFill>
              </a:rPr>
              <a:t>D) Pre and post assessments</a:t>
            </a:r>
            <a:endParaRPr sz="2400">
              <a:solidFill>
                <a:schemeClr val="dk1"/>
              </a:solidFill>
            </a:endParaRPr>
          </a:p>
        </p:txBody>
      </p:sp>
      <p:pic>
        <p:nvPicPr>
          <p:cNvPr id="344" name="Google Shape;344;p26"/>
          <p:cNvPicPr preferRelativeResize="0"/>
          <p:nvPr/>
        </p:nvPicPr>
        <p:blipFill rotWithShape="1">
          <a:blip r:embed="rId3">
            <a:alphaModFix/>
          </a:blip>
          <a:srcRect b="24959" l="18486" r="41096" t="17009"/>
          <a:stretch/>
        </p:blipFill>
        <p:spPr>
          <a:xfrm rot="436865">
            <a:off x="7381956" y="101764"/>
            <a:ext cx="1687536" cy="128319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7"/>
          <p:cNvSpPr txBox="1"/>
          <p:nvPr>
            <p:ph idx="4294967295" type="title"/>
          </p:nvPr>
        </p:nvSpPr>
        <p:spPr>
          <a:xfrm>
            <a:off x="311700" y="64300"/>
            <a:ext cx="8520600" cy="3729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                                            Quiz Time</a:t>
            </a:r>
            <a:endParaRPr b="1"/>
          </a:p>
        </p:txBody>
      </p:sp>
      <p:sp>
        <p:nvSpPr>
          <p:cNvPr id="350" name="Google Shape;350;p27"/>
          <p:cNvSpPr txBox="1"/>
          <p:nvPr>
            <p:ph idx="4294967295" type="body"/>
          </p:nvPr>
        </p:nvSpPr>
        <p:spPr>
          <a:xfrm>
            <a:off x="246600" y="1153500"/>
            <a:ext cx="8650800" cy="399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440"/>
              <a:buFont typeface="Arial"/>
              <a:buNone/>
            </a:pPr>
            <a:r>
              <a:rPr lang="en" sz="2600">
                <a:solidFill>
                  <a:schemeClr val="dk1"/>
                </a:solidFill>
              </a:rPr>
              <a:t>Question 2:</a:t>
            </a:r>
            <a:endParaRPr sz="2600">
              <a:solidFill>
                <a:schemeClr val="dk1"/>
              </a:solidFill>
            </a:endParaRPr>
          </a:p>
          <a:p>
            <a:pPr indent="0" lvl="0" marL="0" rtl="0" algn="l">
              <a:lnSpc>
                <a:spcPct val="100000"/>
              </a:lnSpc>
              <a:spcBef>
                <a:spcPts val="0"/>
              </a:spcBef>
              <a:spcAft>
                <a:spcPts val="0"/>
              </a:spcAft>
              <a:buClr>
                <a:schemeClr val="dk1"/>
              </a:buClr>
              <a:buSzPts val="440"/>
              <a:buFont typeface="Arial"/>
              <a:buNone/>
            </a:pPr>
            <a:r>
              <a:rPr b="1" lang="en" sz="2600">
                <a:solidFill>
                  <a:schemeClr val="dk1"/>
                </a:solidFill>
              </a:rPr>
              <a:t>Which factor is mentioned as a reason for ineffective SEEL curriculum implementation?</a:t>
            </a:r>
            <a:endParaRPr b="1" sz="26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600">
                <a:solidFill>
                  <a:schemeClr val="dk1"/>
                </a:solidFill>
              </a:rPr>
              <a:t>A) Group and individual activities</a:t>
            </a:r>
            <a:endParaRPr sz="26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600">
                <a:solidFill>
                  <a:schemeClr val="dk1"/>
                </a:solidFill>
              </a:rPr>
              <a:t>B) Scientific and well-structured curriculum</a:t>
            </a:r>
            <a:endParaRPr sz="26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600">
                <a:solidFill>
                  <a:schemeClr val="dk1"/>
                </a:solidFill>
              </a:rPr>
              <a:t>C) Minimum 3 classes a week</a:t>
            </a:r>
            <a:endParaRPr sz="2600">
              <a:solidFill>
                <a:schemeClr val="dk1"/>
              </a:solidFill>
            </a:endParaRPr>
          </a:p>
          <a:p>
            <a:pPr indent="0" lvl="0" marL="0" rtl="0" algn="l">
              <a:lnSpc>
                <a:spcPct val="100000"/>
              </a:lnSpc>
              <a:spcBef>
                <a:spcPts val="0"/>
              </a:spcBef>
              <a:spcAft>
                <a:spcPts val="0"/>
              </a:spcAft>
              <a:buClr>
                <a:schemeClr val="dk1"/>
              </a:buClr>
              <a:buSzPts val="440"/>
              <a:buFont typeface="Arial"/>
              <a:buNone/>
            </a:pPr>
            <a:r>
              <a:rPr lang="en" sz="2600">
                <a:solidFill>
                  <a:schemeClr val="dk1"/>
                </a:solidFill>
              </a:rPr>
              <a:t>D) Lack of consistency</a:t>
            </a:r>
            <a:endParaRPr sz="2600">
              <a:solidFill>
                <a:schemeClr val="dk1"/>
              </a:solidFill>
            </a:endParaRPr>
          </a:p>
          <a:p>
            <a:pPr indent="0" lvl="0" marL="0" rtl="0" algn="l">
              <a:lnSpc>
                <a:spcPct val="100000"/>
              </a:lnSpc>
              <a:spcBef>
                <a:spcPts val="0"/>
              </a:spcBef>
              <a:spcAft>
                <a:spcPts val="0"/>
              </a:spcAft>
              <a:buSzPts val="440"/>
              <a:buNone/>
            </a:pPr>
            <a:r>
              <a:t/>
            </a:r>
            <a:endParaRPr sz="2600">
              <a:solidFill>
                <a:schemeClr val="dk1"/>
              </a:solidFill>
            </a:endParaRPr>
          </a:p>
        </p:txBody>
      </p:sp>
      <p:pic>
        <p:nvPicPr>
          <p:cNvPr id="351" name="Google Shape;351;p27"/>
          <p:cNvPicPr preferRelativeResize="0"/>
          <p:nvPr/>
        </p:nvPicPr>
        <p:blipFill rotWithShape="1">
          <a:blip r:embed="rId3">
            <a:alphaModFix/>
          </a:blip>
          <a:srcRect b="24959" l="18486" r="41096" t="17009"/>
          <a:stretch/>
        </p:blipFill>
        <p:spPr>
          <a:xfrm rot="436865">
            <a:off x="7381956" y="166064"/>
            <a:ext cx="1687536" cy="128319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g26c0c997d8a_0_79"/>
          <p:cNvSpPr txBox="1"/>
          <p:nvPr/>
        </p:nvSpPr>
        <p:spPr>
          <a:xfrm>
            <a:off x="1533400" y="1074575"/>
            <a:ext cx="66078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100">
                <a:solidFill>
                  <a:schemeClr val="dk1"/>
                </a:solidFill>
                <a:latin typeface="Old Standard TT"/>
                <a:ea typeface="Old Standard TT"/>
                <a:cs typeface="Old Standard TT"/>
                <a:sym typeface="Old Standard TT"/>
              </a:rPr>
              <a:t>How To Effectively Implement SEEL Principles?</a:t>
            </a:r>
            <a:endParaRPr b="1" sz="2100">
              <a:solidFill>
                <a:schemeClr val="dk1"/>
              </a:solidFill>
              <a:latin typeface="Old Standard TT"/>
              <a:ea typeface="Old Standard TT"/>
              <a:cs typeface="Old Standard TT"/>
              <a:sym typeface="Old Standard TT"/>
            </a:endParaRPr>
          </a:p>
        </p:txBody>
      </p:sp>
      <p:pic>
        <p:nvPicPr>
          <p:cNvPr id="357" name="Google Shape;357;g26c0c997d8a_0_79"/>
          <p:cNvPicPr preferRelativeResize="0"/>
          <p:nvPr/>
        </p:nvPicPr>
        <p:blipFill>
          <a:blip r:embed="rId3">
            <a:alphaModFix/>
          </a:blip>
          <a:stretch>
            <a:fillRect/>
          </a:stretch>
        </p:blipFill>
        <p:spPr>
          <a:xfrm>
            <a:off x="2430151" y="1665675"/>
            <a:ext cx="3969151" cy="28322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31"/>
          <p:cNvSpPr txBox="1"/>
          <p:nvPr>
            <p:ph idx="4294967295" type="title"/>
          </p:nvPr>
        </p:nvSpPr>
        <p:spPr>
          <a:xfrm>
            <a:off x="311700" y="7665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Feeling Check-In</a:t>
            </a:r>
            <a:endParaRPr b="1"/>
          </a:p>
        </p:txBody>
      </p:sp>
      <p:sp>
        <p:nvSpPr>
          <p:cNvPr id="363" name="Google Shape;363;p31"/>
          <p:cNvSpPr txBox="1"/>
          <p:nvPr>
            <p:ph idx="4294967295" type="body"/>
          </p:nvPr>
        </p:nvSpPr>
        <p:spPr>
          <a:xfrm>
            <a:off x="350100" y="1246675"/>
            <a:ext cx="84438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sz="1900">
                <a:solidFill>
                  <a:schemeClr val="dk1"/>
                </a:solidFill>
              </a:rPr>
              <a:t>A feeling check, is an activity where individuals or a group take a moment to reflect on and share their current emotions. </a:t>
            </a:r>
            <a:endParaRPr sz="1900">
              <a:solidFill>
                <a:schemeClr val="dk1"/>
              </a:solidFill>
            </a:endParaRPr>
          </a:p>
          <a:p>
            <a:pPr indent="0" lvl="0" marL="0" rtl="0" algn="l">
              <a:lnSpc>
                <a:spcPct val="115000"/>
              </a:lnSpc>
              <a:spcBef>
                <a:spcPts val="1200"/>
              </a:spcBef>
              <a:spcAft>
                <a:spcPts val="1200"/>
              </a:spcAft>
              <a:buSzPts val="1800"/>
              <a:buNone/>
            </a:pPr>
            <a:r>
              <a:rPr lang="en" sz="1900">
                <a:solidFill>
                  <a:schemeClr val="dk1"/>
                </a:solidFill>
              </a:rPr>
              <a:t>It is important because it promotes emotional awareness, empathy, emotional regulation, and conflict resolution. </a:t>
            </a:r>
            <a:endParaRPr sz="1900">
              <a:solidFill>
                <a:schemeClr val="dk1"/>
              </a:solidFill>
            </a:endParaRPr>
          </a:p>
        </p:txBody>
      </p:sp>
      <p:pic>
        <p:nvPicPr>
          <p:cNvPr id="364" name="Google Shape;364;p31"/>
          <p:cNvPicPr preferRelativeResize="0"/>
          <p:nvPr/>
        </p:nvPicPr>
        <p:blipFill rotWithShape="1">
          <a:blip r:embed="rId3">
            <a:alphaModFix/>
          </a:blip>
          <a:srcRect b="23801" l="13224" r="34731" t="20338"/>
          <a:stretch/>
        </p:blipFill>
        <p:spPr>
          <a:xfrm>
            <a:off x="5834725" y="2665025"/>
            <a:ext cx="3309274" cy="1998051"/>
          </a:xfrm>
          <a:prstGeom prst="rect">
            <a:avLst/>
          </a:prstGeom>
          <a:noFill/>
          <a:ln>
            <a:noFill/>
          </a:ln>
        </p:spPr>
      </p:pic>
      <p:pic>
        <p:nvPicPr>
          <p:cNvPr id="365" name="Google Shape;365;p31">
            <a:hlinkClick r:id="rId4"/>
          </p:cNvPr>
          <p:cNvPicPr preferRelativeResize="0"/>
          <p:nvPr/>
        </p:nvPicPr>
        <p:blipFill rotWithShape="1">
          <a:blip r:embed="rId5">
            <a:alphaModFix/>
          </a:blip>
          <a:srcRect b="28793" l="22623" r="37858" t="20081"/>
          <a:stretch/>
        </p:blipFill>
        <p:spPr>
          <a:xfrm>
            <a:off x="1055300" y="3007850"/>
            <a:ext cx="2274595" cy="165522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32"/>
          <p:cNvSpPr txBox="1"/>
          <p:nvPr>
            <p:ph idx="4294967295" type="title"/>
          </p:nvPr>
        </p:nvSpPr>
        <p:spPr>
          <a:xfrm>
            <a:off x="311700" y="8816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Feeling Check-In Activity</a:t>
            </a:r>
            <a:endParaRPr b="1"/>
          </a:p>
        </p:txBody>
      </p:sp>
      <p:sp>
        <p:nvSpPr>
          <p:cNvPr id="371" name="Google Shape;371;p32"/>
          <p:cNvSpPr txBox="1"/>
          <p:nvPr>
            <p:ph idx="4294967295" type="body"/>
          </p:nvPr>
        </p:nvSpPr>
        <p:spPr>
          <a:xfrm>
            <a:off x="311700" y="1454325"/>
            <a:ext cx="5515200" cy="3416400"/>
          </a:xfrm>
          <a:prstGeom prst="rect">
            <a:avLst/>
          </a:prstGeom>
          <a:noFill/>
          <a:ln>
            <a:noFill/>
          </a:ln>
        </p:spPr>
        <p:txBody>
          <a:bodyPr anchorCtr="0" anchor="t" bIns="91425" lIns="91425" spcFirstLastPara="1" rIns="91425" wrap="square" tIns="91425">
            <a:normAutofit/>
          </a:bodyPr>
          <a:lstStyle/>
          <a:p>
            <a:pPr indent="-355600" lvl="0" marL="457200" rtl="0" algn="l">
              <a:lnSpc>
                <a:spcPct val="150000"/>
              </a:lnSpc>
              <a:spcBef>
                <a:spcPts val="1500"/>
              </a:spcBef>
              <a:spcAft>
                <a:spcPts val="0"/>
              </a:spcAft>
              <a:buClr>
                <a:schemeClr val="dk1"/>
              </a:buClr>
              <a:buSzPts val="2000"/>
              <a:buFont typeface="Times New Roman"/>
              <a:buAutoNum type="arabicPeriod"/>
            </a:pPr>
            <a:r>
              <a:rPr lang="en" sz="2000">
                <a:solidFill>
                  <a:schemeClr val="dk1"/>
                </a:solidFill>
                <a:highlight>
                  <a:schemeClr val="lt1"/>
                </a:highlight>
              </a:rPr>
              <a:t>Take a deep breath and close your eyes.</a:t>
            </a:r>
            <a:endParaRPr sz="2000">
              <a:solidFill>
                <a:schemeClr val="dk1"/>
              </a:solidFill>
              <a:highlight>
                <a:schemeClr val="lt1"/>
              </a:highlight>
            </a:endParaRPr>
          </a:p>
          <a:p>
            <a:pPr indent="-355600" lvl="0" marL="457200" rtl="0" algn="l">
              <a:lnSpc>
                <a:spcPct val="150000"/>
              </a:lnSpc>
              <a:spcBef>
                <a:spcPts val="0"/>
              </a:spcBef>
              <a:spcAft>
                <a:spcPts val="0"/>
              </a:spcAft>
              <a:buClr>
                <a:schemeClr val="dk1"/>
              </a:buClr>
              <a:buSzPts val="2000"/>
              <a:buFont typeface="Times New Roman"/>
              <a:buAutoNum type="arabicPeriod"/>
            </a:pPr>
            <a:r>
              <a:rPr lang="en" sz="2000">
                <a:solidFill>
                  <a:schemeClr val="dk1"/>
                </a:solidFill>
                <a:highlight>
                  <a:schemeClr val="lt1"/>
                </a:highlight>
              </a:rPr>
              <a:t>Ask yourself: "What am I feeling right now?"</a:t>
            </a:r>
            <a:endParaRPr sz="2000">
              <a:solidFill>
                <a:schemeClr val="dk1"/>
              </a:solidFill>
              <a:highlight>
                <a:schemeClr val="lt1"/>
              </a:highlight>
            </a:endParaRPr>
          </a:p>
          <a:p>
            <a:pPr indent="-355600" lvl="0" marL="457200" rtl="0" algn="l">
              <a:lnSpc>
                <a:spcPct val="150000"/>
              </a:lnSpc>
              <a:spcBef>
                <a:spcPts val="0"/>
              </a:spcBef>
              <a:spcAft>
                <a:spcPts val="0"/>
              </a:spcAft>
              <a:buClr>
                <a:schemeClr val="dk1"/>
              </a:buClr>
              <a:buSzPts val="2000"/>
              <a:buFont typeface="Times New Roman"/>
              <a:buAutoNum type="arabicPeriod"/>
            </a:pPr>
            <a:r>
              <a:rPr lang="en" sz="2000">
                <a:solidFill>
                  <a:schemeClr val="dk1"/>
                </a:solidFill>
                <a:highlight>
                  <a:schemeClr val="lt1"/>
                </a:highlight>
              </a:rPr>
              <a:t>Think of a color that represents that feeling.</a:t>
            </a:r>
            <a:endParaRPr sz="2000">
              <a:solidFill>
                <a:schemeClr val="dk1"/>
              </a:solidFill>
              <a:highlight>
                <a:schemeClr val="lt1"/>
              </a:highlight>
            </a:endParaRPr>
          </a:p>
          <a:p>
            <a:pPr indent="-355600" lvl="0" marL="457200" rtl="0" algn="l">
              <a:lnSpc>
                <a:spcPct val="150000"/>
              </a:lnSpc>
              <a:spcBef>
                <a:spcPts val="0"/>
              </a:spcBef>
              <a:spcAft>
                <a:spcPts val="0"/>
              </a:spcAft>
              <a:buClr>
                <a:schemeClr val="dk1"/>
              </a:buClr>
              <a:buSzPts val="2000"/>
              <a:buFont typeface="Times New Roman"/>
              <a:buAutoNum type="arabicPeriod"/>
            </a:pPr>
            <a:r>
              <a:rPr lang="en" sz="2000">
                <a:solidFill>
                  <a:schemeClr val="dk1"/>
                </a:solidFill>
                <a:highlight>
                  <a:schemeClr val="lt1"/>
                </a:highlight>
              </a:rPr>
              <a:t>Share the color with the group.</a:t>
            </a:r>
            <a:endParaRPr sz="2000">
              <a:solidFill>
                <a:schemeClr val="dk1"/>
              </a:solidFill>
              <a:highlight>
                <a:schemeClr val="lt1"/>
              </a:highlight>
            </a:endParaRPr>
          </a:p>
          <a:p>
            <a:pPr indent="0" lvl="0" marL="0" rtl="0" algn="l">
              <a:lnSpc>
                <a:spcPct val="115000"/>
              </a:lnSpc>
              <a:spcBef>
                <a:spcPts val="0"/>
              </a:spcBef>
              <a:spcAft>
                <a:spcPts val="1200"/>
              </a:spcAft>
              <a:buSzPts val="1800"/>
              <a:buNone/>
            </a:pPr>
            <a:r>
              <a:t/>
            </a:r>
            <a:endParaRPr sz="2000">
              <a:solidFill>
                <a:schemeClr val="dk1"/>
              </a:solidFill>
              <a:highlight>
                <a:schemeClr val="lt1"/>
              </a:highlight>
            </a:endParaRPr>
          </a:p>
        </p:txBody>
      </p:sp>
      <p:pic>
        <p:nvPicPr>
          <p:cNvPr id="372" name="Google Shape;372;p32"/>
          <p:cNvPicPr preferRelativeResize="0"/>
          <p:nvPr/>
        </p:nvPicPr>
        <p:blipFill rotWithShape="1">
          <a:blip r:embed="rId3">
            <a:alphaModFix/>
          </a:blip>
          <a:srcRect b="25551" l="21498" r="46519" t="18585"/>
          <a:stretch/>
        </p:blipFill>
        <p:spPr>
          <a:xfrm rot="602299">
            <a:off x="5610849" y="1424100"/>
            <a:ext cx="2924501" cy="287317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g26c0c997d8a_0_74"/>
          <p:cNvSpPr txBox="1"/>
          <p:nvPr/>
        </p:nvSpPr>
        <p:spPr>
          <a:xfrm>
            <a:off x="296250" y="929700"/>
            <a:ext cx="85515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chemeClr val="dk1"/>
                </a:solidFill>
                <a:latin typeface="Old Standard TT"/>
                <a:ea typeface="Old Standard TT"/>
                <a:cs typeface="Old Standard TT"/>
                <a:sym typeface="Old Standard TT"/>
              </a:rPr>
              <a:t>Modeling Problem Solving:</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Discuss real-life scenarios, such as a challenging assignment, to demonstrate problem-solving steps. Emphasize seeking help and managing frustration.</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Role-playing:</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Have students role-play situations, like being excluded and included from a group activity, to explore expressing emotions and finding resolutions.</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Safe Spaces:</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Create a "Calm Zone" for students to use when needed. Provide stress-relief tools like stress balls or coloring books.</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Reflective Practices:</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Introduce weekly journaling for students to reflect on positive experiences and how they manage challenges. Share insights in small groups for discussion.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Clr>
                <a:schemeClr val="dk1"/>
              </a:buClr>
              <a:buSzPts val="1100"/>
              <a:buFont typeface="Arial"/>
              <a:buNone/>
            </a:pPr>
            <a:r>
              <a:t/>
            </a:r>
            <a:endParaRPr>
              <a:solidFill>
                <a:schemeClr val="dk1"/>
              </a:solidFill>
              <a:latin typeface="Old Standard TT"/>
              <a:ea typeface="Old Standard TT"/>
              <a:cs typeface="Old Standard TT"/>
              <a:sym typeface="Old Standard T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4"/>
          <p:cNvSpPr txBox="1"/>
          <p:nvPr>
            <p:ph idx="4294967295" type="title"/>
          </p:nvPr>
        </p:nvSpPr>
        <p:spPr>
          <a:xfrm>
            <a:off x="311700" y="7608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What Is Social Emotional Learning?</a:t>
            </a:r>
            <a:endParaRPr b="1"/>
          </a:p>
        </p:txBody>
      </p:sp>
      <p:sp>
        <p:nvSpPr>
          <p:cNvPr id="83" name="Google Shape;83;p4"/>
          <p:cNvSpPr txBox="1"/>
          <p:nvPr>
            <p:ph idx="4294967295" type="body"/>
          </p:nvPr>
        </p:nvSpPr>
        <p:spPr>
          <a:xfrm>
            <a:off x="311700" y="13335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a:solidFill>
                  <a:schemeClr val="dk1"/>
                </a:solidFill>
              </a:rPr>
              <a:t>Social and Emotional Learning (SEL) is the process of acquiring and applying skills to understand and manage emotions, set goals, empathize with others, build relationships, and make responsible decisions. It promotes emotional well-being and positive development, commonly implemented in education.</a:t>
            </a:r>
            <a:endParaRPr>
              <a:solidFill>
                <a:schemeClr val="dk1"/>
              </a:solidFill>
            </a:endParaRPr>
          </a:p>
        </p:txBody>
      </p:sp>
      <p:pic>
        <p:nvPicPr>
          <p:cNvPr id="84" name="Google Shape;84;p4"/>
          <p:cNvPicPr preferRelativeResize="0"/>
          <p:nvPr/>
        </p:nvPicPr>
        <p:blipFill rotWithShape="1">
          <a:blip r:embed="rId3">
            <a:alphaModFix/>
          </a:blip>
          <a:srcRect b="0" l="0" r="0" t="0"/>
          <a:stretch/>
        </p:blipFill>
        <p:spPr>
          <a:xfrm>
            <a:off x="5826800" y="2408050"/>
            <a:ext cx="2833848" cy="2645673"/>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g26c0c997d8a_0_85"/>
          <p:cNvSpPr txBox="1"/>
          <p:nvPr/>
        </p:nvSpPr>
        <p:spPr>
          <a:xfrm>
            <a:off x="181100" y="1050450"/>
            <a:ext cx="8104800" cy="298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Mindfulness Practices:</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Dedicate a few minutes daily to mindfulness exercises, such as breathing exercises or guided meditation using age-appropriate apps.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Collaborative Problem-Solving:</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Assign group projects to encourage collaboration, communication, and problem-solving. Emphasize understanding different perspectives.</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b="1" lang="en">
                <a:solidFill>
                  <a:schemeClr val="dk1"/>
                </a:solidFill>
                <a:latin typeface="Old Standard TT"/>
                <a:ea typeface="Old Standard TT"/>
                <a:cs typeface="Old Standard TT"/>
                <a:sym typeface="Old Standard TT"/>
              </a:rPr>
              <a:t>Consistency and Reinforcement:</a:t>
            </a:r>
            <a:endParaRPr b="1">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SEL should not be a one-time occurrence but a consistent part of the classroom culture</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Regularly revisit classroom expectations on empathy, kindness, and cooperation.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Acknowledge and celebrate instances of positive social and emotional behaviors.</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p:txBody>
      </p:sp>
      <p:pic>
        <p:nvPicPr>
          <p:cNvPr id="383" name="Google Shape;383;g26c0c997d8a_0_85"/>
          <p:cNvPicPr preferRelativeResize="0"/>
          <p:nvPr/>
        </p:nvPicPr>
        <p:blipFill>
          <a:blip r:embed="rId3">
            <a:alphaModFix/>
          </a:blip>
          <a:stretch>
            <a:fillRect/>
          </a:stretch>
        </p:blipFill>
        <p:spPr>
          <a:xfrm>
            <a:off x="6853202" y="3544250"/>
            <a:ext cx="2013752" cy="123312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3"/>
          <p:cNvSpPr txBox="1"/>
          <p:nvPr>
            <p:ph idx="4294967295" type="title"/>
          </p:nvPr>
        </p:nvSpPr>
        <p:spPr>
          <a:xfrm>
            <a:off x="311700" y="8434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 sz="2500"/>
              <a:t>Essentials of SEEL Lesson Plan</a:t>
            </a:r>
            <a:endParaRPr b="1" sz="2500"/>
          </a:p>
        </p:txBody>
      </p:sp>
      <p:sp>
        <p:nvSpPr>
          <p:cNvPr id="389" name="Google Shape;389;p33"/>
          <p:cNvSpPr txBox="1"/>
          <p:nvPr>
            <p:ph idx="4294967295" type="body"/>
          </p:nvPr>
        </p:nvSpPr>
        <p:spPr>
          <a:xfrm>
            <a:off x="311700" y="1248012"/>
            <a:ext cx="8520600" cy="33237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l">
              <a:lnSpc>
                <a:spcPct val="115000"/>
              </a:lnSpc>
              <a:spcBef>
                <a:spcPts val="0"/>
              </a:spcBef>
              <a:spcAft>
                <a:spcPts val="0"/>
              </a:spcAft>
              <a:buClr>
                <a:schemeClr val="dk1"/>
              </a:buClr>
              <a:buSzPct val="47826"/>
              <a:buFont typeface="Arial"/>
              <a:buNone/>
            </a:pPr>
            <a:r>
              <a:t/>
            </a:r>
            <a:endParaRPr sz="2300">
              <a:solidFill>
                <a:schemeClr val="dk1"/>
              </a:solidFill>
            </a:endParaRPr>
          </a:p>
          <a:p>
            <a:pPr indent="0" lvl="0" marL="0" rtl="0" algn="l">
              <a:lnSpc>
                <a:spcPct val="150000"/>
              </a:lnSpc>
              <a:spcBef>
                <a:spcPts val="0"/>
              </a:spcBef>
              <a:spcAft>
                <a:spcPts val="0"/>
              </a:spcAft>
              <a:buClr>
                <a:schemeClr val="dk1"/>
              </a:buClr>
              <a:buSzPct val="55000"/>
              <a:buFont typeface="Arial"/>
              <a:buNone/>
            </a:pPr>
            <a:r>
              <a:rPr lang="en" sz="2000">
                <a:solidFill>
                  <a:schemeClr val="dk1"/>
                </a:solidFill>
              </a:rPr>
              <a:t>1. Set clear objectives.</a:t>
            </a:r>
            <a:endParaRPr sz="2000">
              <a:solidFill>
                <a:schemeClr val="dk1"/>
              </a:solidFill>
            </a:endParaRPr>
          </a:p>
          <a:p>
            <a:pPr indent="0" lvl="0" marL="0" rtl="0" algn="l">
              <a:lnSpc>
                <a:spcPct val="115000"/>
              </a:lnSpc>
              <a:spcBef>
                <a:spcPts val="1200"/>
              </a:spcBef>
              <a:spcAft>
                <a:spcPts val="0"/>
              </a:spcAft>
              <a:buClr>
                <a:schemeClr val="dk1"/>
              </a:buClr>
              <a:buSzPct val="55000"/>
              <a:buFont typeface="Arial"/>
              <a:buNone/>
            </a:pPr>
            <a:r>
              <a:rPr lang="en" sz="2000">
                <a:solidFill>
                  <a:schemeClr val="dk1"/>
                </a:solidFill>
              </a:rPr>
              <a:t>2. Diversify your activities.</a:t>
            </a:r>
            <a:endParaRPr sz="2000">
              <a:solidFill>
                <a:schemeClr val="dk1"/>
              </a:solidFill>
            </a:endParaRPr>
          </a:p>
          <a:p>
            <a:pPr indent="0" lvl="0" marL="0" rtl="0" algn="l">
              <a:lnSpc>
                <a:spcPct val="115000"/>
              </a:lnSpc>
              <a:spcBef>
                <a:spcPts val="1200"/>
              </a:spcBef>
              <a:spcAft>
                <a:spcPts val="0"/>
              </a:spcAft>
              <a:buClr>
                <a:schemeClr val="dk1"/>
              </a:buClr>
              <a:buSzPct val="55000"/>
              <a:buFont typeface="Arial"/>
              <a:buNone/>
            </a:pPr>
            <a:r>
              <a:rPr lang="en" sz="2000">
                <a:solidFill>
                  <a:schemeClr val="dk1"/>
                </a:solidFill>
              </a:rPr>
              <a:t>3. Organize lessons logically.</a:t>
            </a:r>
            <a:endParaRPr sz="2000">
              <a:solidFill>
                <a:schemeClr val="dk1"/>
              </a:solidFill>
            </a:endParaRPr>
          </a:p>
          <a:p>
            <a:pPr indent="0" lvl="0" marL="0" rtl="0" algn="l">
              <a:lnSpc>
                <a:spcPct val="115000"/>
              </a:lnSpc>
              <a:spcBef>
                <a:spcPts val="1200"/>
              </a:spcBef>
              <a:spcAft>
                <a:spcPts val="0"/>
              </a:spcAft>
              <a:buClr>
                <a:schemeClr val="dk1"/>
              </a:buClr>
              <a:buSzPct val="55000"/>
              <a:buFont typeface="Arial"/>
              <a:buNone/>
            </a:pPr>
            <a:r>
              <a:rPr lang="en" sz="2000">
                <a:solidFill>
                  <a:schemeClr val="dk1"/>
                </a:solidFill>
              </a:rPr>
              <a:t>4. Adapt to diverse needs.</a:t>
            </a:r>
            <a:endParaRPr sz="2000">
              <a:solidFill>
                <a:schemeClr val="dk1"/>
              </a:solidFill>
            </a:endParaRPr>
          </a:p>
          <a:p>
            <a:pPr indent="0" lvl="0" marL="0" rtl="0" algn="l">
              <a:lnSpc>
                <a:spcPct val="115000"/>
              </a:lnSpc>
              <a:spcBef>
                <a:spcPts val="1200"/>
              </a:spcBef>
              <a:spcAft>
                <a:spcPts val="0"/>
              </a:spcAft>
              <a:buClr>
                <a:schemeClr val="dk1"/>
              </a:buClr>
              <a:buSzPct val="55000"/>
              <a:buFont typeface="Arial"/>
              <a:buNone/>
            </a:pPr>
            <a:r>
              <a:rPr lang="en" sz="2000">
                <a:solidFill>
                  <a:schemeClr val="dk1"/>
                </a:solidFill>
              </a:rPr>
              <a:t>5. Apply real-life scenarios.</a:t>
            </a:r>
            <a:endParaRPr sz="2000">
              <a:solidFill>
                <a:schemeClr val="dk1"/>
              </a:solidFill>
            </a:endParaRPr>
          </a:p>
          <a:p>
            <a:pPr indent="0" lvl="0" marL="0" rtl="0" algn="l">
              <a:lnSpc>
                <a:spcPct val="115000"/>
              </a:lnSpc>
              <a:spcBef>
                <a:spcPts val="1200"/>
              </a:spcBef>
              <a:spcAft>
                <a:spcPts val="0"/>
              </a:spcAft>
              <a:buClr>
                <a:schemeClr val="dk1"/>
              </a:buClr>
              <a:buSzPct val="55000"/>
              <a:buFont typeface="Arial"/>
              <a:buNone/>
            </a:pPr>
            <a:r>
              <a:rPr lang="en" sz="2000">
                <a:solidFill>
                  <a:schemeClr val="dk1"/>
                </a:solidFill>
              </a:rPr>
              <a:t>6. Reflect and debrief.</a:t>
            </a:r>
            <a:endParaRPr sz="2000">
              <a:solidFill>
                <a:schemeClr val="dk1"/>
              </a:solidFill>
            </a:endParaRPr>
          </a:p>
          <a:p>
            <a:pPr indent="0" lvl="0" marL="0" rtl="0" algn="l">
              <a:lnSpc>
                <a:spcPct val="150000"/>
              </a:lnSpc>
              <a:spcBef>
                <a:spcPts val="1200"/>
              </a:spcBef>
              <a:spcAft>
                <a:spcPts val="0"/>
              </a:spcAft>
              <a:buClr>
                <a:schemeClr val="dk1"/>
              </a:buClr>
              <a:buSzPct val="55000"/>
              <a:buFont typeface="Arial"/>
              <a:buNone/>
            </a:pPr>
            <a:r>
              <a:t/>
            </a:r>
            <a:endParaRPr sz="2000">
              <a:solidFill>
                <a:schemeClr val="dk1"/>
              </a:solidFill>
            </a:endParaRPr>
          </a:p>
        </p:txBody>
      </p:sp>
      <p:pic>
        <p:nvPicPr>
          <p:cNvPr id="390" name="Google Shape;390;p33"/>
          <p:cNvPicPr preferRelativeResize="0"/>
          <p:nvPr/>
        </p:nvPicPr>
        <p:blipFill rotWithShape="1">
          <a:blip r:embed="rId3">
            <a:alphaModFix/>
          </a:blip>
          <a:srcRect b="22056" l="19817" r="43571" t="15598"/>
          <a:stretch/>
        </p:blipFill>
        <p:spPr>
          <a:xfrm rot="388214">
            <a:off x="5326576" y="1088350"/>
            <a:ext cx="3347776" cy="3206673"/>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34"/>
          <p:cNvSpPr txBox="1"/>
          <p:nvPr>
            <p:ph idx="4294967295"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                                        </a:t>
            </a:r>
            <a:r>
              <a:rPr b="1" lang="en"/>
              <a:t> Quiz Time</a:t>
            </a:r>
            <a:endParaRPr b="1"/>
          </a:p>
        </p:txBody>
      </p:sp>
      <p:sp>
        <p:nvSpPr>
          <p:cNvPr id="396" name="Google Shape;396;p34"/>
          <p:cNvSpPr txBox="1"/>
          <p:nvPr>
            <p:ph idx="4294967295"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 sz="1900">
                <a:solidFill>
                  <a:schemeClr val="dk1"/>
                </a:solidFill>
              </a:rPr>
              <a:t>What's wrong with you today? is an example of a bad feeling check-in question in the classroom. </a:t>
            </a:r>
            <a:endParaRPr sz="19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900">
                <a:solidFill>
                  <a:schemeClr val="dk1"/>
                </a:solidFill>
              </a:rPr>
              <a:t>Now, for a question on feeling check-in: </a:t>
            </a:r>
            <a:endParaRPr sz="19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900">
                <a:solidFill>
                  <a:schemeClr val="dk1"/>
                </a:solidFill>
              </a:rPr>
              <a:t>What are some effective ways for teachers to conduct feeling check-ins with their students in the classroom?"</a:t>
            </a:r>
            <a:endParaRPr sz="1900">
              <a:solidFill>
                <a:schemeClr val="dk1"/>
              </a:solidFill>
            </a:endParaRPr>
          </a:p>
          <a:p>
            <a:pPr indent="0" lvl="0" marL="0" rtl="0" algn="l">
              <a:lnSpc>
                <a:spcPct val="115000"/>
              </a:lnSpc>
              <a:spcBef>
                <a:spcPts val="1200"/>
              </a:spcBef>
              <a:spcAft>
                <a:spcPts val="1200"/>
              </a:spcAft>
              <a:buSzPts val="1800"/>
              <a:buNone/>
            </a:pPr>
            <a:r>
              <a:t/>
            </a:r>
            <a:endParaRPr/>
          </a:p>
        </p:txBody>
      </p:sp>
      <p:pic>
        <p:nvPicPr>
          <p:cNvPr id="397" name="Google Shape;397;p34"/>
          <p:cNvPicPr preferRelativeResize="0"/>
          <p:nvPr/>
        </p:nvPicPr>
        <p:blipFill rotWithShape="1">
          <a:blip r:embed="rId3">
            <a:alphaModFix/>
          </a:blip>
          <a:srcRect b="24959" l="18486" r="41096" t="17009"/>
          <a:stretch/>
        </p:blipFill>
        <p:spPr>
          <a:xfrm rot="436863">
            <a:off x="6800750" y="3239085"/>
            <a:ext cx="1978153" cy="159780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5"/>
          <p:cNvSpPr txBox="1"/>
          <p:nvPr>
            <p:ph idx="4294967295" type="title"/>
          </p:nvPr>
        </p:nvSpPr>
        <p:spPr>
          <a:xfrm>
            <a:off x="2629900" y="5776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Designing Activity</a:t>
            </a:r>
            <a:endParaRPr b="1"/>
          </a:p>
        </p:txBody>
      </p:sp>
      <p:sp>
        <p:nvSpPr>
          <p:cNvPr id="403" name="Google Shape;403;p35"/>
          <p:cNvSpPr txBox="1"/>
          <p:nvPr/>
        </p:nvSpPr>
        <p:spPr>
          <a:xfrm>
            <a:off x="311700" y="1102025"/>
            <a:ext cx="4668600" cy="38403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15000"/>
              </a:lnSpc>
              <a:spcBef>
                <a:spcPts val="0"/>
              </a:spcBef>
              <a:spcAft>
                <a:spcPts val="0"/>
              </a:spcAft>
              <a:buClr>
                <a:srgbClr val="000000"/>
              </a:buClr>
              <a:buSzPts val="1900"/>
              <a:buFont typeface="Times New Roman"/>
              <a:buChar char="●"/>
            </a:pPr>
            <a:r>
              <a:rPr b="0" i="0" lang="en" sz="1900" u="none" cap="none" strike="noStrike">
                <a:solidFill>
                  <a:srgbClr val="000000"/>
                </a:solidFill>
                <a:latin typeface="Times New Roman"/>
                <a:ea typeface="Times New Roman"/>
                <a:cs typeface="Times New Roman"/>
                <a:sym typeface="Times New Roman"/>
              </a:rPr>
              <a:t>Social and emotional learning activities promote skills like recognition of emotions, problem-solving, empathy, communication, and decision-making. </a:t>
            </a:r>
            <a:endParaRPr b="0" i="0" sz="1900" u="none" cap="none" strike="noStrike">
              <a:solidFill>
                <a:srgbClr val="000000"/>
              </a:solidFill>
              <a:latin typeface="Times New Roman"/>
              <a:ea typeface="Times New Roman"/>
              <a:cs typeface="Times New Roman"/>
              <a:sym typeface="Times New Roman"/>
            </a:endParaRPr>
          </a:p>
          <a:p>
            <a:pPr indent="-349250" lvl="0" marL="457200" marR="0" rtl="0" algn="l">
              <a:lnSpc>
                <a:spcPct val="115000"/>
              </a:lnSpc>
              <a:spcBef>
                <a:spcPts val="0"/>
              </a:spcBef>
              <a:spcAft>
                <a:spcPts val="0"/>
              </a:spcAft>
              <a:buClr>
                <a:srgbClr val="000000"/>
              </a:buClr>
              <a:buSzPts val="1900"/>
              <a:buFont typeface="Times New Roman"/>
              <a:buChar char="●"/>
            </a:pPr>
            <a:r>
              <a:rPr b="0" i="0" lang="en" sz="1900" u="none" cap="none" strike="noStrike">
                <a:solidFill>
                  <a:srgbClr val="000000"/>
                </a:solidFill>
                <a:latin typeface="Times New Roman"/>
                <a:ea typeface="Times New Roman"/>
                <a:cs typeface="Times New Roman"/>
                <a:sym typeface="Times New Roman"/>
              </a:rPr>
              <a:t>They help individuals understand and manage emotions, build positive relationships, and make responsible choices. </a:t>
            </a:r>
            <a:endParaRPr b="0" i="0" sz="1900" u="none" cap="none" strike="noStrike">
              <a:solidFill>
                <a:srgbClr val="000000"/>
              </a:solidFill>
              <a:latin typeface="Times New Roman"/>
              <a:ea typeface="Times New Roman"/>
              <a:cs typeface="Times New Roman"/>
              <a:sym typeface="Times New Roman"/>
            </a:endParaRPr>
          </a:p>
          <a:p>
            <a:pPr indent="-349250" lvl="0" marL="457200" marR="0" rtl="0" algn="l">
              <a:lnSpc>
                <a:spcPct val="115000"/>
              </a:lnSpc>
              <a:spcBef>
                <a:spcPts val="0"/>
              </a:spcBef>
              <a:spcAft>
                <a:spcPts val="0"/>
              </a:spcAft>
              <a:buClr>
                <a:srgbClr val="000000"/>
              </a:buClr>
              <a:buSzPts val="1900"/>
              <a:buFont typeface="Times New Roman"/>
              <a:buChar char="●"/>
            </a:pPr>
            <a:r>
              <a:rPr b="0" i="0" lang="en" sz="1900" u="none" cap="none" strike="noStrike">
                <a:solidFill>
                  <a:srgbClr val="000000"/>
                </a:solidFill>
                <a:latin typeface="Times New Roman"/>
                <a:ea typeface="Times New Roman"/>
                <a:cs typeface="Times New Roman"/>
                <a:sym typeface="Times New Roman"/>
              </a:rPr>
              <a:t>Examples include role-playing, discussions, cooperative games, and mindfulness exercises.</a:t>
            </a:r>
            <a:endParaRPr b="0" i="0" sz="1900" u="none" cap="none" strike="noStrike">
              <a:solidFill>
                <a:srgbClr val="000000"/>
              </a:solidFill>
              <a:latin typeface="Times New Roman"/>
              <a:ea typeface="Times New Roman"/>
              <a:cs typeface="Times New Roman"/>
              <a:sym typeface="Times New Roman"/>
            </a:endParaRPr>
          </a:p>
        </p:txBody>
      </p:sp>
      <p:pic>
        <p:nvPicPr>
          <p:cNvPr id="404" name="Google Shape;404;p35"/>
          <p:cNvPicPr preferRelativeResize="0"/>
          <p:nvPr/>
        </p:nvPicPr>
        <p:blipFill rotWithShape="1">
          <a:blip r:embed="rId3">
            <a:alphaModFix/>
          </a:blip>
          <a:srcRect b="24382" l="14127" r="37553" t="20353"/>
          <a:stretch/>
        </p:blipFill>
        <p:spPr>
          <a:xfrm>
            <a:off x="4980300" y="1838474"/>
            <a:ext cx="3971376" cy="255492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36"/>
          <p:cNvSpPr txBox="1"/>
          <p:nvPr>
            <p:ph idx="4294967295"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                                              </a:t>
            </a:r>
            <a:r>
              <a:rPr b="1" lang="en"/>
              <a:t> Quiz Time </a:t>
            </a:r>
            <a:endParaRPr b="1"/>
          </a:p>
        </p:txBody>
      </p:sp>
      <p:sp>
        <p:nvSpPr>
          <p:cNvPr id="410" name="Google Shape;410;p36"/>
          <p:cNvSpPr txBox="1"/>
          <p:nvPr>
            <p:ph idx="4294967295"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n" sz="1900">
                <a:solidFill>
                  <a:schemeClr val="dk1"/>
                </a:solidFill>
                <a:highlight>
                  <a:schemeClr val="lt1"/>
                </a:highlight>
              </a:rPr>
              <a:t>Which of the following is an example of a bad classroom SEEL activity?</a:t>
            </a:r>
            <a:endParaRPr b="1"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a) Encouraging students to share their emotions and experiences through creative writing</a:t>
            </a:r>
            <a:endParaRPr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b) Punishing students for expressing their feelings or opinions</a:t>
            </a:r>
            <a:endParaRPr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c) Organizing group discussions to develop empathy and understanding among students</a:t>
            </a:r>
            <a:endParaRPr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d) Facilitating collaborative projects to promote teamwork and communication skills</a:t>
            </a:r>
            <a:endParaRPr sz="1900">
              <a:solidFill>
                <a:schemeClr val="dk1"/>
              </a:solidFill>
              <a:highlight>
                <a:schemeClr val="lt1"/>
              </a:highlight>
            </a:endParaRPr>
          </a:p>
          <a:p>
            <a:pPr indent="0" lvl="0" marL="0" rtl="0" algn="l">
              <a:lnSpc>
                <a:spcPct val="115000"/>
              </a:lnSpc>
              <a:spcBef>
                <a:spcPts val="0"/>
              </a:spcBef>
              <a:spcAft>
                <a:spcPts val="1200"/>
              </a:spcAft>
              <a:buSzPts val="1800"/>
              <a:buNone/>
            </a:pPr>
            <a:r>
              <a:t/>
            </a:r>
            <a:endParaRPr sz="1900">
              <a:highlight>
                <a:schemeClr val="lt1"/>
              </a:highlight>
            </a:endParaRPr>
          </a:p>
        </p:txBody>
      </p:sp>
      <p:pic>
        <p:nvPicPr>
          <p:cNvPr id="411" name="Google Shape;411;p36"/>
          <p:cNvPicPr preferRelativeResize="0"/>
          <p:nvPr/>
        </p:nvPicPr>
        <p:blipFill rotWithShape="1">
          <a:blip r:embed="rId3">
            <a:alphaModFix/>
          </a:blip>
          <a:srcRect b="24959" l="18486" r="41096" t="17009"/>
          <a:stretch/>
        </p:blipFill>
        <p:spPr>
          <a:xfrm rot="436857">
            <a:off x="7464398" y="155174"/>
            <a:ext cx="1426727" cy="11524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7"/>
          <p:cNvSpPr txBox="1"/>
          <p:nvPr>
            <p:ph idx="4294967295"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                                               </a:t>
            </a:r>
            <a:r>
              <a:rPr b="1" lang="en"/>
              <a:t>Quiz Time</a:t>
            </a:r>
            <a:r>
              <a:rPr lang="en"/>
              <a:t> </a:t>
            </a:r>
            <a:endParaRPr/>
          </a:p>
        </p:txBody>
      </p:sp>
      <p:sp>
        <p:nvSpPr>
          <p:cNvPr id="417" name="Google Shape;417;p37"/>
          <p:cNvSpPr txBox="1"/>
          <p:nvPr>
            <p:ph idx="4294967295"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n" sz="1900">
                <a:solidFill>
                  <a:schemeClr val="dk1"/>
                </a:solidFill>
                <a:highlight>
                  <a:schemeClr val="lt1"/>
                </a:highlight>
              </a:rPr>
              <a:t>Which of the following is an example of a bad classroom SEEL activity?</a:t>
            </a:r>
            <a:endParaRPr b="1"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a) Providing students with tools and strategies to manage stress and anxiety</a:t>
            </a:r>
            <a:endParaRPr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b) Ignoring students' emotional needs and focusing solely on academic content</a:t>
            </a:r>
            <a:endParaRPr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c) Implementing mindfulness exercises to enhance self-awareness and self-regulation</a:t>
            </a:r>
            <a:endParaRPr sz="1900">
              <a:solidFill>
                <a:schemeClr val="dk1"/>
              </a:solidFill>
              <a:highlight>
                <a:schemeClr val="lt1"/>
              </a:highlight>
            </a:endParaRPr>
          </a:p>
          <a:p>
            <a:pPr indent="0" lvl="0" marL="0" rtl="0" algn="l">
              <a:lnSpc>
                <a:spcPct val="115000"/>
              </a:lnSpc>
              <a:spcBef>
                <a:spcPts val="1200"/>
              </a:spcBef>
              <a:spcAft>
                <a:spcPts val="0"/>
              </a:spcAft>
              <a:buSzPts val="1800"/>
              <a:buNone/>
            </a:pPr>
            <a:r>
              <a:rPr lang="en" sz="1900">
                <a:solidFill>
                  <a:schemeClr val="dk1"/>
                </a:solidFill>
                <a:highlight>
                  <a:schemeClr val="lt1"/>
                </a:highlight>
              </a:rPr>
              <a:t>d) Teaching conflict resolution skills to help students resolve interpersonal issues</a:t>
            </a:r>
            <a:endParaRPr sz="1900">
              <a:solidFill>
                <a:schemeClr val="dk1"/>
              </a:solidFill>
              <a:highlight>
                <a:schemeClr val="lt1"/>
              </a:highlight>
            </a:endParaRPr>
          </a:p>
          <a:p>
            <a:pPr indent="0" lvl="0" marL="0" rtl="0" algn="l">
              <a:lnSpc>
                <a:spcPct val="115000"/>
              </a:lnSpc>
              <a:spcBef>
                <a:spcPts val="0"/>
              </a:spcBef>
              <a:spcAft>
                <a:spcPts val="1200"/>
              </a:spcAft>
              <a:buSzPts val="1800"/>
              <a:buNone/>
            </a:pPr>
            <a:r>
              <a:t/>
            </a:r>
            <a:endParaRPr b="1" sz="1900">
              <a:solidFill>
                <a:schemeClr val="dk1"/>
              </a:solidFill>
              <a:highlight>
                <a:schemeClr val="lt1"/>
              </a:highlight>
            </a:endParaRPr>
          </a:p>
        </p:txBody>
      </p:sp>
      <p:pic>
        <p:nvPicPr>
          <p:cNvPr id="418" name="Google Shape;418;p37"/>
          <p:cNvPicPr preferRelativeResize="0"/>
          <p:nvPr/>
        </p:nvPicPr>
        <p:blipFill rotWithShape="1">
          <a:blip r:embed="rId3">
            <a:alphaModFix/>
          </a:blip>
          <a:srcRect b="24959" l="18486" r="41096" t="17009"/>
          <a:stretch/>
        </p:blipFill>
        <p:spPr>
          <a:xfrm rot="436861">
            <a:off x="7480427" y="-27201"/>
            <a:ext cx="1588665" cy="128320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38"/>
          <p:cNvSpPr txBox="1"/>
          <p:nvPr>
            <p:ph idx="4294967295"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                                               </a:t>
            </a:r>
            <a:r>
              <a:rPr b="1" lang="en"/>
              <a:t>Quiz Time </a:t>
            </a:r>
            <a:endParaRPr b="1"/>
          </a:p>
        </p:txBody>
      </p:sp>
      <p:sp>
        <p:nvSpPr>
          <p:cNvPr id="424" name="Google Shape;424;p38"/>
          <p:cNvSpPr txBox="1"/>
          <p:nvPr>
            <p:ph idx="4294967295"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n" sz="1900">
                <a:solidFill>
                  <a:srgbClr val="374151"/>
                </a:solidFill>
                <a:highlight>
                  <a:schemeClr val="lt1"/>
                </a:highlight>
              </a:rPr>
              <a:t>Which of the following is a characteristic of a good classroom SEEL activity?</a:t>
            </a:r>
            <a:endParaRPr b="1" sz="1900">
              <a:solidFill>
                <a:srgbClr val="374151"/>
              </a:solidFill>
              <a:highlight>
                <a:schemeClr val="lt1"/>
              </a:highlight>
            </a:endParaRPr>
          </a:p>
          <a:p>
            <a:pPr indent="0" lvl="0" marL="0" rtl="0" algn="l">
              <a:lnSpc>
                <a:spcPct val="115000"/>
              </a:lnSpc>
              <a:spcBef>
                <a:spcPts val="1200"/>
              </a:spcBef>
              <a:spcAft>
                <a:spcPts val="0"/>
              </a:spcAft>
              <a:buSzPts val="1800"/>
              <a:buNone/>
            </a:pPr>
            <a:r>
              <a:rPr lang="en" sz="1900">
                <a:solidFill>
                  <a:srgbClr val="374151"/>
                </a:solidFill>
                <a:highlight>
                  <a:schemeClr val="lt1"/>
                </a:highlight>
              </a:rPr>
              <a:t>a) Discouraging students from expressing their emotions and encouraging emotional suppression</a:t>
            </a:r>
            <a:endParaRPr sz="1900">
              <a:solidFill>
                <a:srgbClr val="374151"/>
              </a:solidFill>
              <a:highlight>
                <a:schemeClr val="lt1"/>
              </a:highlight>
            </a:endParaRPr>
          </a:p>
          <a:p>
            <a:pPr indent="0" lvl="0" marL="0" rtl="0" algn="l">
              <a:lnSpc>
                <a:spcPct val="115000"/>
              </a:lnSpc>
              <a:spcBef>
                <a:spcPts val="1200"/>
              </a:spcBef>
              <a:spcAft>
                <a:spcPts val="0"/>
              </a:spcAft>
              <a:buSzPts val="1800"/>
              <a:buNone/>
            </a:pPr>
            <a:r>
              <a:rPr lang="en" sz="1900">
                <a:solidFill>
                  <a:srgbClr val="374151"/>
                </a:solidFill>
                <a:highlight>
                  <a:schemeClr val="lt1"/>
                </a:highlight>
              </a:rPr>
              <a:t>b) Promoting self-awareness and empathy towards others</a:t>
            </a:r>
            <a:endParaRPr sz="1900">
              <a:solidFill>
                <a:srgbClr val="374151"/>
              </a:solidFill>
              <a:highlight>
                <a:schemeClr val="lt1"/>
              </a:highlight>
            </a:endParaRPr>
          </a:p>
          <a:p>
            <a:pPr indent="0" lvl="0" marL="0" rtl="0" algn="l">
              <a:lnSpc>
                <a:spcPct val="115000"/>
              </a:lnSpc>
              <a:spcBef>
                <a:spcPts val="1200"/>
              </a:spcBef>
              <a:spcAft>
                <a:spcPts val="0"/>
              </a:spcAft>
              <a:buSzPts val="1800"/>
              <a:buNone/>
            </a:pPr>
            <a:r>
              <a:rPr lang="en" sz="1900">
                <a:solidFill>
                  <a:srgbClr val="374151"/>
                </a:solidFill>
                <a:highlight>
                  <a:schemeClr val="lt1"/>
                </a:highlight>
              </a:rPr>
              <a:t>c) Placing a heavy emphasis on grades and academic achievement over emotional well-being</a:t>
            </a:r>
            <a:endParaRPr sz="1900">
              <a:solidFill>
                <a:srgbClr val="374151"/>
              </a:solidFill>
              <a:highlight>
                <a:schemeClr val="lt1"/>
              </a:highlight>
            </a:endParaRPr>
          </a:p>
          <a:p>
            <a:pPr indent="0" lvl="0" marL="0" rtl="0" algn="l">
              <a:lnSpc>
                <a:spcPct val="115000"/>
              </a:lnSpc>
              <a:spcBef>
                <a:spcPts val="1200"/>
              </a:spcBef>
              <a:spcAft>
                <a:spcPts val="0"/>
              </a:spcAft>
              <a:buSzPts val="1800"/>
              <a:buNone/>
            </a:pPr>
            <a:r>
              <a:rPr lang="en" sz="1900">
                <a:solidFill>
                  <a:srgbClr val="374151"/>
                </a:solidFill>
                <a:highlight>
                  <a:schemeClr val="lt1"/>
                </a:highlight>
              </a:rPr>
              <a:t>d) Limiting student engagement and participation in decision-making processes</a:t>
            </a:r>
            <a:endParaRPr sz="1900">
              <a:solidFill>
                <a:srgbClr val="374151"/>
              </a:solidFill>
              <a:highlight>
                <a:schemeClr val="lt1"/>
              </a:highlight>
            </a:endParaRPr>
          </a:p>
          <a:p>
            <a:pPr indent="0" lvl="0" marL="0" rtl="0" algn="l">
              <a:lnSpc>
                <a:spcPct val="115000"/>
              </a:lnSpc>
              <a:spcBef>
                <a:spcPts val="0"/>
              </a:spcBef>
              <a:spcAft>
                <a:spcPts val="1200"/>
              </a:spcAft>
              <a:buSzPts val="1800"/>
              <a:buNone/>
            </a:pPr>
            <a:r>
              <a:t/>
            </a:r>
            <a:endParaRPr b="1" sz="2400">
              <a:solidFill>
                <a:srgbClr val="374151"/>
              </a:solidFill>
              <a:highlight>
                <a:schemeClr val="lt1"/>
              </a:highlight>
            </a:endParaRPr>
          </a:p>
        </p:txBody>
      </p:sp>
      <p:pic>
        <p:nvPicPr>
          <p:cNvPr id="425" name="Google Shape;425;p38"/>
          <p:cNvPicPr preferRelativeResize="0"/>
          <p:nvPr/>
        </p:nvPicPr>
        <p:blipFill rotWithShape="1">
          <a:blip r:embed="rId3">
            <a:alphaModFix/>
          </a:blip>
          <a:srcRect b="24959" l="18486" r="41096" t="17009"/>
          <a:stretch/>
        </p:blipFill>
        <p:spPr>
          <a:xfrm rot="436861">
            <a:off x="7480427" y="-27201"/>
            <a:ext cx="1588665" cy="128320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pic>
        <p:nvPicPr>
          <p:cNvPr id="430" name="Google Shape;430;g26c0c997d8a_0_4"/>
          <p:cNvPicPr preferRelativeResize="0"/>
          <p:nvPr/>
        </p:nvPicPr>
        <p:blipFill rotWithShape="1">
          <a:blip r:embed="rId3">
            <a:alphaModFix/>
          </a:blip>
          <a:srcRect b="13897" l="16432" r="21347" t="24583"/>
          <a:stretch/>
        </p:blipFill>
        <p:spPr>
          <a:xfrm>
            <a:off x="619125" y="578175"/>
            <a:ext cx="7426651" cy="4130201"/>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39"/>
          <p:cNvSpPr txBox="1"/>
          <p:nvPr/>
        </p:nvSpPr>
        <p:spPr>
          <a:xfrm>
            <a:off x="3827050" y="1585625"/>
            <a:ext cx="2818800" cy="32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39"/>
          <p:cNvSpPr/>
          <p:nvPr/>
        </p:nvSpPr>
        <p:spPr>
          <a:xfrm>
            <a:off x="788916" y="375925"/>
            <a:ext cx="7744200" cy="4656000"/>
          </a:xfrm>
          <a:prstGeom prst="roundRect">
            <a:avLst>
              <a:gd fmla="val 0" name="adj"/>
            </a:avLst>
          </a:prstGeom>
          <a:solidFill>
            <a:srgbClr val="FFFFFF"/>
          </a:solidFill>
          <a:ln>
            <a:noFill/>
          </a:ln>
          <a:effectLst>
            <a:outerShdw blurRad="228600" rotWithShape="0" algn="tl" dir="5400000" dist="50800">
              <a:srgbClr val="000000">
                <a:alpha val="54117"/>
              </a:srgbClr>
            </a:outerShdw>
          </a:effectLst>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en" sz="2200" u="none" cap="none" strike="noStrike">
                <a:solidFill>
                  <a:srgbClr val="374151"/>
                </a:solidFill>
                <a:highlight>
                  <a:srgbClr val="FADA80"/>
                </a:highlight>
                <a:latin typeface="Times New Roman"/>
                <a:ea typeface="Times New Roman"/>
                <a:cs typeface="Times New Roman"/>
                <a:sym typeface="Times New Roman"/>
              </a:rPr>
              <a:t>Create one month curriculum </a:t>
            </a:r>
            <a:endParaRPr b="0" i="0" sz="2200" u="none" cap="none" strike="noStrike">
              <a:solidFill>
                <a:srgbClr val="374151"/>
              </a:solidFill>
              <a:highlight>
                <a:srgbClr val="FADA80"/>
              </a:highlight>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374151"/>
              </a:solidFill>
              <a:highlight>
                <a:srgbClr val="FADA80"/>
              </a:highlight>
              <a:latin typeface="Times New Roman"/>
              <a:ea typeface="Times New Roman"/>
              <a:cs typeface="Times New Roman"/>
              <a:sym typeface="Times New Roman"/>
            </a:endParaRPr>
          </a:p>
        </p:txBody>
      </p:sp>
      <p:graphicFrame>
        <p:nvGraphicFramePr>
          <p:cNvPr id="437" name="Google Shape;437;p39"/>
          <p:cNvGraphicFramePr/>
          <p:nvPr/>
        </p:nvGraphicFramePr>
        <p:xfrm>
          <a:off x="952500" y="920075"/>
          <a:ext cx="3000000" cy="3000000"/>
        </p:xfrm>
        <a:graphic>
          <a:graphicData uri="http://schemas.openxmlformats.org/drawingml/2006/table">
            <a:tbl>
              <a:tblPr>
                <a:noFill/>
                <a:tableStyleId>{5A23C6E9-3451-4AA1-AD8C-9A6FB776F8C4}</a:tableStyleId>
              </a:tblPr>
              <a:tblGrid>
                <a:gridCol w="652550"/>
                <a:gridCol w="1832600"/>
                <a:gridCol w="2037825"/>
                <a:gridCol w="1268225"/>
                <a:gridCol w="1447800"/>
              </a:tblGrid>
              <a:tr h="326475">
                <a:tc gridSpan="5">
                  <a:txBody>
                    <a:bodyPr/>
                    <a:lstStyle/>
                    <a:p>
                      <a:pPr indent="0" lvl="0" marL="0" marR="0" rtl="0" algn="l">
                        <a:lnSpc>
                          <a:spcPct val="100000"/>
                        </a:lnSpc>
                        <a:spcBef>
                          <a:spcPts val="0"/>
                        </a:spcBef>
                        <a:spcAft>
                          <a:spcPts val="0"/>
                        </a:spcAft>
                        <a:buClr>
                          <a:srgbClr val="000000"/>
                        </a:buClr>
                        <a:buSzPts val="1700"/>
                        <a:buFont typeface="Arial"/>
                        <a:buNone/>
                      </a:pPr>
                      <a:r>
                        <a:rPr lang="en" sz="1700" u="none" cap="none" strike="noStrike"/>
                        <a:t>(Title)</a:t>
                      </a:r>
                      <a:endParaRPr sz="1700" u="none" cap="none" strike="noStrike"/>
                    </a:p>
                  </a:txBody>
                  <a:tcPr marT="91425" marB="91425" marR="91425" marL="91425">
                    <a:lnB cap="flat" cmpd="sng" w="9525">
                      <a:solidFill>
                        <a:srgbClr val="000000"/>
                      </a:solidFill>
                      <a:prstDash val="solid"/>
                      <a:round/>
                      <a:headEnd len="sm" w="sm" type="none"/>
                      <a:tailEnd len="sm" w="sm" type="none"/>
                    </a:lnB>
                  </a:tcPr>
                </a:tc>
                <a:tc hMerge="1"/>
                <a:tc hMerge="1"/>
                <a:tc hMerge="1"/>
                <a:tc hMerge="1"/>
              </a:tr>
              <a:tr h="415725">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FFFFFF"/>
                          </a:solidFill>
                          <a:latin typeface="Times New Roman"/>
                          <a:ea typeface="Times New Roman"/>
                          <a:cs typeface="Times New Roman"/>
                          <a:sym typeface="Times New Roman"/>
                        </a:rPr>
                        <a:t>Stage</a:t>
                      </a:r>
                      <a:endParaRPr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74EA7"/>
                    </a:solidFill>
                  </a:tcPr>
                </a:tc>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FFFFFF"/>
                          </a:solidFill>
                          <a:latin typeface="Times New Roman"/>
                          <a:ea typeface="Times New Roman"/>
                          <a:cs typeface="Times New Roman"/>
                          <a:sym typeface="Times New Roman"/>
                        </a:rPr>
                        <a:t>Foundational</a:t>
                      </a:r>
                      <a:endParaRPr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74EA7"/>
                    </a:solidFill>
                  </a:tcPr>
                </a:tc>
                <a:tc>
                  <a:txBody>
                    <a:bodyPr/>
                    <a:lstStyle/>
                    <a:p>
                      <a:pPr indent="0" lvl="0" marL="0" marR="0" rtl="0" algn="ctr">
                        <a:lnSpc>
                          <a:spcPct val="115000"/>
                        </a:lnSpc>
                        <a:spcBef>
                          <a:spcPts val="0"/>
                        </a:spcBef>
                        <a:spcAft>
                          <a:spcPts val="0"/>
                        </a:spcAft>
                        <a:buClr>
                          <a:schemeClr val="dk1"/>
                        </a:buClr>
                        <a:buSzPts val="1100"/>
                        <a:buFont typeface="Arial"/>
                        <a:buNone/>
                      </a:pPr>
                      <a:r>
                        <a:rPr lang="en" sz="1200" u="none" cap="none" strike="noStrike">
                          <a:solidFill>
                            <a:schemeClr val="lt1"/>
                          </a:solidFill>
                          <a:latin typeface="Times New Roman"/>
                          <a:ea typeface="Times New Roman"/>
                          <a:cs typeface="Times New Roman"/>
                          <a:sym typeface="Times New Roman"/>
                        </a:rPr>
                        <a:t>Elementary</a:t>
                      </a:r>
                      <a:endParaRPr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74EA7"/>
                    </a:solidFill>
                  </a:tcPr>
                </a:tc>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FFFFFF"/>
                          </a:solidFill>
                          <a:latin typeface="Times New Roman"/>
                          <a:ea typeface="Times New Roman"/>
                          <a:cs typeface="Times New Roman"/>
                          <a:sym typeface="Times New Roman"/>
                        </a:rPr>
                        <a:t>Middle</a:t>
                      </a:r>
                      <a:endParaRPr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74EA7"/>
                    </a:solidFill>
                  </a:tcPr>
                </a:tc>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FFFFFF"/>
                          </a:solidFill>
                          <a:latin typeface="Times New Roman"/>
                          <a:ea typeface="Times New Roman"/>
                          <a:cs typeface="Times New Roman"/>
                          <a:sym typeface="Times New Roman"/>
                        </a:rPr>
                        <a:t>High School</a:t>
                      </a:r>
                      <a:endParaRPr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74EA7"/>
                    </a:solidFill>
                  </a:tcPr>
                </a:tc>
              </a:tr>
              <a:tr h="903350">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374151"/>
                          </a:solidFill>
                          <a:latin typeface="Times New Roman"/>
                          <a:ea typeface="Times New Roman"/>
                          <a:cs typeface="Times New Roman"/>
                          <a:sym typeface="Times New Roman"/>
                        </a:rPr>
                        <a:t>Key Concepts</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903350">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374151"/>
                          </a:solidFill>
                          <a:latin typeface="Times New Roman"/>
                          <a:ea typeface="Times New Roman"/>
                          <a:cs typeface="Times New Roman"/>
                          <a:sym typeface="Times New Roman"/>
                        </a:rPr>
                        <a:t>Core Skills</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903350">
                <a:tc>
                  <a:txBody>
                    <a:bodyPr/>
                    <a:lstStyle/>
                    <a:p>
                      <a:pPr indent="0" lvl="0" marL="0" marR="0" rtl="0" algn="ctr">
                        <a:lnSpc>
                          <a:spcPct val="115000"/>
                        </a:lnSpc>
                        <a:spcBef>
                          <a:spcPts val="0"/>
                        </a:spcBef>
                        <a:spcAft>
                          <a:spcPts val="0"/>
                        </a:spcAft>
                        <a:buClr>
                          <a:srgbClr val="000000"/>
                        </a:buClr>
                        <a:buSzPts val="1200"/>
                        <a:buFont typeface="Arial"/>
                        <a:buNone/>
                      </a:pPr>
                      <a:r>
                        <a:rPr lang="en" sz="1200" u="none" cap="none" strike="noStrike">
                          <a:solidFill>
                            <a:srgbClr val="374151"/>
                          </a:solidFill>
                          <a:latin typeface="Times New Roman"/>
                          <a:ea typeface="Times New Roman"/>
                          <a:cs typeface="Times New Roman"/>
                          <a:sym typeface="Times New Roman"/>
                        </a:rPr>
                        <a:t>Activities</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bl>
          </a:graphicData>
        </a:graphic>
      </p:graphicFrame>
      <p:pic>
        <p:nvPicPr>
          <p:cNvPr id="438" name="Google Shape;438;p39"/>
          <p:cNvPicPr preferRelativeResize="0"/>
          <p:nvPr/>
        </p:nvPicPr>
        <p:blipFill rotWithShape="1">
          <a:blip r:embed="rId3">
            <a:alphaModFix/>
          </a:blip>
          <a:srcRect b="0" l="26873" r="24845" t="0"/>
          <a:stretch/>
        </p:blipFill>
        <p:spPr>
          <a:xfrm>
            <a:off x="7747328" y="4113975"/>
            <a:ext cx="729552" cy="849976"/>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g26c0c997d8a_0_12"/>
          <p:cNvSpPr txBox="1"/>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latin typeface="Old Standard TT"/>
                <a:ea typeface="Old Standard TT"/>
                <a:cs typeface="Old Standard TT"/>
                <a:sym typeface="Old Standard TT"/>
              </a:rPr>
              <a:t>SEEL Concept</a:t>
            </a:r>
            <a:r>
              <a:rPr lang="en" sz="1600">
                <a:latin typeface="Old Standard TT"/>
                <a:ea typeface="Old Standard TT"/>
                <a:cs typeface="Old Standard TT"/>
                <a:sym typeface="Old Standard TT"/>
                <a:extLst>
                  <a:ext uri="http://customooxmlschemas.google.com/">
                    <go:slidesCustomData xmlns:go="http://customooxmlschemas.google.com/" textRoundtripDataId="0"/>
                  </a:ext>
                </a:extLst>
              </a:rPr>
              <a:t>: Empathy and Motivation</a:t>
            </a:r>
            <a:endParaRPr sz="1600">
              <a:latin typeface="Old Standard TT"/>
              <a:ea typeface="Old Standard TT"/>
              <a:cs typeface="Old Standard TT"/>
              <a:sym typeface="Old Standard TT"/>
              <a:extLst>
                <a:ext uri="http://customooxmlschemas.google.com/">
                  <go:slidesCustomData xmlns:go="http://customooxmlschemas.google.com/" textRoundtripDataId="1"/>
                </a:ext>
              </a:extLst>
            </a:endParaRPr>
          </a:p>
          <a:p>
            <a:pPr indent="0" lvl="0" marL="0" rtl="0" algn="l">
              <a:spcBef>
                <a:spcPts val="0"/>
              </a:spcBef>
              <a:spcAft>
                <a:spcPts val="0"/>
              </a:spcAft>
              <a:buNone/>
            </a:pPr>
            <a:r>
              <a:rPr lang="en" sz="1600">
                <a:latin typeface="Old Standard TT"/>
                <a:ea typeface="Old Standard TT"/>
                <a:cs typeface="Old Standard TT"/>
                <a:sym typeface="Old Standard TT"/>
                <a:extLst>
                  <a:ext uri="http://customooxmlschemas.google.com/">
                    <go:slidesCustomData xmlns:go="http://customooxmlschemas.google.com/" textRoundtripDataId="2"/>
                  </a:ext>
                </a:extLst>
              </a:rPr>
              <a:t>Grade Level: 10th Grade  </a:t>
            </a:r>
            <a:endParaRPr sz="1600">
              <a:latin typeface="Old Standard TT"/>
              <a:ea typeface="Old Standard TT"/>
              <a:cs typeface="Old Standard TT"/>
              <a:sym typeface="Old Standard TT"/>
              <a:extLst>
                <a:ext uri="http://customooxmlschemas.google.com/">
                  <go:slidesCustomData xmlns:go="http://customooxmlschemas.google.com/" textRoundtripDataId="3"/>
                </a:ext>
              </a:extLst>
            </a:endParaRPr>
          </a:p>
          <a:p>
            <a:pPr indent="0" lvl="0" marL="0" rtl="0" algn="l">
              <a:spcBef>
                <a:spcPts val="0"/>
              </a:spcBef>
              <a:spcAft>
                <a:spcPts val="0"/>
              </a:spcAft>
              <a:buNone/>
            </a:pPr>
            <a:r>
              <a:rPr lang="en" sz="1600">
                <a:latin typeface="Old Standard TT"/>
                <a:ea typeface="Old Standard TT"/>
                <a:cs typeface="Old Standard TT"/>
                <a:sym typeface="Old Standard TT"/>
                <a:extLst>
                  <a:ext uri="http://customooxmlschemas.google.com/">
                    <go:slidesCustomData xmlns:go="http://customooxmlschemas.google.com/" textRoundtripDataId="4"/>
                  </a:ext>
                </a:extLst>
              </a:rPr>
              <a:t>Lesson Title: "Julius Caesar"</a:t>
            </a:r>
            <a:endParaRPr sz="1600">
              <a:latin typeface="Old Standard TT"/>
              <a:ea typeface="Old Standard TT"/>
              <a:cs typeface="Old Standard TT"/>
              <a:sym typeface="Old Standard TT"/>
              <a:extLst>
                <a:ext uri="http://customooxmlschemas.google.com/">
                  <go:slidesCustomData xmlns:go="http://customooxmlschemas.google.com/" textRoundtripDataId="5"/>
                </a:ext>
              </a:extLst>
            </a:endParaRPr>
          </a:p>
          <a:p>
            <a:pPr indent="0" lvl="0" marL="0" rtl="0" algn="l">
              <a:spcBef>
                <a:spcPts val="0"/>
              </a:spcBef>
              <a:spcAft>
                <a:spcPts val="0"/>
              </a:spcAft>
              <a:buNone/>
            </a:pPr>
            <a:r>
              <a:t/>
            </a:r>
            <a:endParaRPr sz="1600">
              <a:latin typeface="Old Standard TT"/>
              <a:ea typeface="Old Standard TT"/>
              <a:cs typeface="Old Standard TT"/>
              <a:sym typeface="Old Standard TT"/>
              <a:extLst>
                <a:ext uri="http://customooxmlschemas.google.com/">
                  <go:slidesCustomData xmlns:go="http://customooxmlschemas.google.com/" textRoundtripDataId="6"/>
                </a:ext>
              </a:extLst>
            </a:endParaRPr>
          </a:p>
          <a:p>
            <a:pPr indent="0" lvl="0" marL="0" rtl="0" algn="l">
              <a:spcBef>
                <a:spcPts val="0"/>
              </a:spcBef>
              <a:spcAft>
                <a:spcPts val="0"/>
              </a:spcAft>
              <a:buNone/>
            </a:pPr>
            <a:r>
              <a:rPr lang="en" sz="1600">
                <a:latin typeface="Old Standard TT"/>
                <a:ea typeface="Old Standard TT"/>
                <a:cs typeface="Old Standard TT"/>
                <a:sym typeface="Old Standard TT"/>
                <a:extLst>
                  <a:ext uri="http://customooxmlschemas.google.com/">
                    <go:slidesCustomData xmlns:go="http://customooxmlschemas.google.com/" textRoundtripDataId="7"/>
                  </a:ext>
                </a:extLst>
              </a:rPr>
              <a:t>Objective:</a:t>
            </a:r>
            <a:endParaRPr sz="1600">
              <a:latin typeface="Old Standard TT"/>
              <a:ea typeface="Old Standard TT"/>
              <a:cs typeface="Old Standard TT"/>
              <a:sym typeface="Old Standard TT"/>
              <a:extLst>
                <a:ext uri="http://customooxmlschemas.google.com/">
                  <go:slidesCustomData xmlns:go="http://customooxmlschemas.google.com/" textRoundtripDataId="8"/>
                </a:ext>
              </a:extLst>
            </a:endParaRPr>
          </a:p>
          <a:p>
            <a:pPr indent="0" lvl="0" marL="0" rtl="0" algn="l">
              <a:spcBef>
                <a:spcPts val="0"/>
              </a:spcBef>
              <a:spcAft>
                <a:spcPts val="0"/>
              </a:spcAft>
              <a:buNone/>
            </a:pPr>
            <a:r>
              <a:rPr lang="en" sz="1600">
                <a:latin typeface="Old Standard TT"/>
                <a:ea typeface="Old Standard TT"/>
                <a:cs typeface="Old Standard TT"/>
                <a:sym typeface="Old Standard TT"/>
                <a:extLst>
                  <a:ext uri="http://customooxmlschemas.google.com/">
                    <go:slidesCustomData xmlns:go="http://customooxmlschemas.google.com/" textRoundtripDataId="9"/>
                  </a:ext>
                </a:extLst>
              </a:rPr>
              <a:t>- Students will analyze the motivations and actions of key characters in "Julius Caesar."</a:t>
            </a:r>
            <a:endParaRPr sz="1600">
              <a:latin typeface="Old Standard TT"/>
              <a:ea typeface="Old Standard TT"/>
              <a:cs typeface="Old Standard TT"/>
              <a:sym typeface="Old Standard TT"/>
              <a:extLst>
                <a:ext uri="http://customooxmlschemas.google.com/">
                  <go:slidesCustomData xmlns:go="http://customooxmlschemas.google.com/" textRoundtripDataId="10"/>
                </a:ext>
              </a:extLst>
            </a:endParaRPr>
          </a:p>
          <a:p>
            <a:pPr indent="0" lvl="0" marL="0" rtl="0" algn="l">
              <a:spcBef>
                <a:spcPts val="0"/>
              </a:spcBef>
              <a:spcAft>
                <a:spcPts val="0"/>
              </a:spcAft>
              <a:buNone/>
            </a:pPr>
            <a:r>
              <a:rPr lang="en" sz="1600">
                <a:latin typeface="Old Standard TT"/>
                <a:ea typeface="Old Standard TT"/>
                <a:cs typeface="Old Standard TT"/>
                <a:sym typeface="Old Standard TT"/>
                <a:extLst>
                  <a:ext uri="http://customooxmlschemas.google.com/">
                    <go:slidesCustomData xmlns:go="http://customooxmlschemas.google.com/" textRoundtripDataId="11"/>
                  </a:ext>
                </a:extLst>
              </a:rPr>
              <a:t>- Students will develop relationship skills by understanding character interactions and conflicts.</a:t>
            </a:r>
            <a:endParaRPr sz="1600">
              <a:latin typeface="Old Standard TT"/>
              <a:ea typeface="Old Standard TT"/>
              <a:cs typeface="Old Standard TT"/>
              <a:sym typeface="Old Standard TT"/>
              <a:extLst>
                <a:ext uri="http://customooxmlschemas.google.com/">
                  <go:slidesCustomData xmlns:go="http://customooxmlschemas.google.com/" textRoundtripDataId="12"/>
                </a:ext>
              </a:extLst>
            </a:endParaRPr>
          </a:p>
          <a:p>
            <a:pPr indent="0" lvl="0" marL="0" rtl="0" algn="l">
              <a:spcBef>
                <a:spcPts val="0"/>
              </a:spcBef>
              <a:spcAft>
                <a:spcPts val="0"/>
              </a:spcAft>
              <a:buNone/>
            </a:pPr>
            <a:r>
              <a:t/>
            </a:r>
            <a:endParaRPr sz="1600">
              <a:latin typeface="Old Standard TT"/>
              <a:ea typeface="Old Standard TT"/>
              <a:cs typeface="Old Standard TT"/>
              <a:sym typeface="Old Standard TT"/>
              <a:extLst>
                <a:ext uri="http://customooxmlschemas.google.com/">
                  <go:slidesCustomData xmlns:go="http://customooxmlschemas.google.com/" textRoundtripDataId="13"/>
                </a:ext>
              </a:extLst>
            </a:endParaRPr>
          </a:p>
          <a:p>
            <a:pPr indent="0" lvl="0" marL="0" rtl="0" algn="l">
              <a:spcBef>
                <a:spcPts val="0"/>
              </a:spcBef>
              <a:spcAft>
                <a:spcPts val="0"/>
              </a:spcAft>
              <a:buNone/>
            </a:pPr>
            <a:r>
              <a:rPr lang="en" sz="1600">
                <a:latin typeface="Old Standard TT"/>
                <a:ea typeface="Old Standard TT"/>
                <a:cs typeface="Old Standard TT"/>
                <a:sym typeface="Old Standard TT"/>
                <a:extLst>
                  <a:ext uri="http://customooxmlschemas.google.com/">
                    <go:slidesCustomData xmlns:go="http://customooxmlschemas.google.com/" textRoundtripDataId="14"/>
                  </a:ext>
                </a:extLst>
              </a:rPr>
              <a:t>Materials:</a:t>
            </a:r>
            <a:endParaRPr sz="1600">
              <a:latin typeface="Old Standard TT"/>
              <a:ea typeface="Old Standard TT"/>
              <a:cs typeface="Old Standard TT"/>
              <a:sym typeface="Old Standard TT"/>
              <a:extLst>
                <a:ext uri="http://customooxmlschemas.google.com/">
                  <go:slidesCustomData xmlns:go="http://customooxmlschemas.google.com/" textRoundtripDataId="15"/>
                </a:ext>
              </a:extLst>
            </a:endParaRPr>
          </a:p>
          <a:p>
            <a:pPr indent="0" lvl="0" marL="0" rtl="0" algn="l">
              <a:spcBef>
                <a:spcPts val="0"/>
              </a:spcBef>
              <a:spcAft>
                <a:spcPts val="0"/>
              </a:spcAft>
              <a:buNone/>
            </a:pPr>
            <a:r>
              <a:rPr lang="en" sz="1600">
                <a:latin typeface="Old Standard TT"/>
                <a:ea typeface="Old Standard TT"/>
                <a:cs typeface="Old Standard TT"/>
                <a:sym typeface="Old Standard TT"/>
              </a:rPr>
              <a:t>- Copies of "Julius Caesar" by William Shakespeare</a:t>
            </a:r>
            <a:endParaRPr sz="1600">
              <a:latin typeface="Old Standard TT"/>
              <a:ea typeface="Old Standard TT"/>
              <a:cs typeface="Old Standard TT"/>
              <a:sym typeface="Old Standard TT"/>
            </a:endParaRPr>
          </a:p>
          <a:p>
            <a:pPr indent="0" lvl="0" marL="0" rtl="0" algn="l">
              <a:spcBef>
                <a:spcPts val="0"/>
              </a:spcBef>
              <a:spcAft>
                <a:spcPts val="0"/>
              </a:spcAft>
              <a:buNone/>
            </a:pPr>
            <a:r>
              <a:rPr lang="en" sz="1600">
                <a:latin typeface="Old Standard TT"/>
                <a:ea typeface="Old Standard TT"/>
                <a:cs typeface="Old Standard TT"/>
                <a:sym typeface="Old Standard TT"/>
              </a:rPr>
              <a:t>- Whiteboard and markers</a:t>
            </a:r>
            <a:endParaRPr sz="1600">
              <a:latin typeface="Old Standard TT"/>
              <a:ea typeface="Old Standard TT"/>
              <a:cs typeface="Old Standard TT"/>
              <a:sym typeface="Old Standard TT"/>
            </a:endParaRPr>
          </a:p>
          <a:p>
            <a:pPr indent="0" lvl="0" marL="0" rtl="0" algn="l">
              <a:spcBef>
                <a:spcPts val="0"/>
              </a:spcBef>
              <a:spcAft>
                <a:spcPts val="0"/>
              </a:spcAft>
              <a:buNone/>
            </a:pPr>
            <a:r>
              <a:rPr lang="en" sz="1600">
                <a:latin typeface="Old Standard TT"/>
                <a:ea typeface="Old Standard TT"/>
                <a:cs typeface="Old Standard TT"/>
                <a:sym typeface="Old Standard TT"/>
              </a:rPr>
              <a:t>- Character analysis worksheets</a:t>
            </a:r>
            <a:endParaRPr sz="1600">
              <a:latin typeface="Old Standard TT"/>
              <a:ea typeface="Old Standard TT"/>
              <a:cs typeface="Old Standard TT"/>
              <a:sym typeface="Old Standard TT"/>
            </a:endParaRPr>
          </a:p>
          <a:p>
            <a:pPr indent="0" lvl="0" marL="0" rtl="0" algn="l">
              <a:spcBef>
                <a:spcPts val="0"/>
              </a:spcBef>
              <a:spcAft>
                <a:spcPts val="0"/>
              </a:spcAft>
              <a:buNone/>
            </a:pPr>
            <a:r>
              <a:rPr lang="en" sz="1600">
                <a:latin typeface="Old Standard TT"/>
                <a:ea typeface="Old Standard TT"/>
                <a:cs typeface="Old Standard TT"/>
                <a:sym typeface="Old Standard TT"/>
              </a:rPr>
              <a:t>- Audio or video clips of key scenes from the play</a:t>
            </a:r>
            <a:endParaRPr sz="1600">
              <a:latin typeface="Old Standard TT"/>
              <a:ea typeface="Old Standard TT"/>
              <a:cs typeface="Old Standard TT"/>
              <a:sym typeface="Old Standard TT"/>
            </a:endParaRPr>
          </a:p>
          <a:p>
            <a:pPr indent="0" lvl="0" marL="0" rtl="0" algn="l">
              <a:spcBef>
                <a:spcPts val="0"/>
              </a:spcBef>
              <a:spcAft>
                <a:spcPts val="0"/>
              </a:spcAft>
              <a:buNone/>
            </a:pPr>
            <a:r>
              <a:t/>
            </a:r>
            <a:endParaRPr>
              <a:latin typeface="Old Standard TT"/>
              <a:ea typeface="Old Standard TT"/>
              <a:cs typeface="Old Standard TT"/>
              <a:sym typeface="Old Standard TT"/>
            </a:endParaRPr>
          </a:p>
        </p:txBody>
      </p:sp>
      <p:sp>
        <p:nvSpPr>
          <p:cNvPr id="444" name="Google Shape;444;g26c0c997d8a_0_12"/>
          <p:cNvSpPr txBox="1"/>
          <p:nvPr/>
        </p:nvSpPr>
        <p:spPr>
          <a:xfrm>
            <a:off x="1181025" y="360500"/>
            <a:ext cx="8520600" cy="57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latin typeface="Old Standard TT"/>
                <a:ea typeface="Old Standard TT"/>
                <a:cs typeface="Old Standard TT"/>
                <a:sym typeface="Old Standard TT"/>
              </a:rPr>
              <a:t>Mini-Lesson Plan: Integrating SEL Principles</a:t>
            </a:r>
            <a:endParaRPr b="1" sz="1800">
              <a:latin typeface="Old Standard TT"/>
              <a:ea typeface="Old Standard TT"/>
              <a:cs typeface="Old Standard TT"/>
              <a:sym typeface="Old Standard TT"/>
            </a:endParaRPr>
          </a:p>
        </p:txBody>
      </p:sp>
      <p:pic>
        <p:nvPicPr>
          <p:cNvPr id="445" name="Google Shape;445;g26c0c997d8a_0_12"/>
          <p:cNvPicPr preferRelativeResize="0"/>
          <p:nvPr/>
        </p:nvPicPr>
        <p:blipFill>
          <a:blip r:embed="rId3">
            <a:alphaModFix/>
          </a:blip>
          <a:stretch>
            <a:fillRect/>
          </a:stretch>
        </p:blipFill>
        <p:spPr>
          <a:xfrm>
            <a:off x="6028172" y="983444"/>
            <a:ext cx="2190728" cy="1252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5"/>
          <p:cNvSpPr txBox="1"/>
          <p:nvPr>
            <p:ph idx="4294967295" type="title"/>
          </p:nvPr>
        </p:nvSpPr>
        <p:spPr>
          <a:xfrm>
            <a:off x="2400500" y="4807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2679"/>
              <a:buNone/>
            </a:pPr>
            <a:r>
              <a:rPr b="1" lang="en" sz="2761"/>
              <a:t>Why Is SEL Important?</a:t>
            </a:r>
            <a:r>
              <a:rPr b="1" lang="en"/>
              <a:t> </a:t>
            </a:r>
            <a:endParaRPr b="1"/>
          </a:p>
        </p:txBody>
      </p:sp>
      <p:sp>
        <p:nvSpPr>
          <p:cNvPr id="90" name="Google Shape;90;p5"/>
          <p:cNvSpPr txBox="1"/>
          <p:nvPr/>
        </p:nvSpPr>
        <p:spPr>
          <a:xfrm>
            <a:off x="487983" y="825110"/>
            <a:ext cx="4935600" cy="81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a:p>
            <a:pPr indent="0" lvl="0" marL="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44637F"/>
              </a:solidFill>
              <a:latin typeface="Old Standard TT"/>
              <a:ea typeface="Old Standard TT"/>
              <a:cs typeface="Old Standard TT"/>
              <a:sym typeface="Old Standard TT"/>
            </a:endParaRPr>
          </a:p>
        </p:txBody>
      </p:sp>
      <p:sp>
        <p:nvSpPr>
          <p:cNvPr id="91" name="Google Shape;91;p5"/>
          <p:cNvSpPr/>
          <p:nvPr/>
        </p:nvSpPr>
        <p:spPr>
          <a:xfrm>
            <a:off x="3642642" y="1173168"/>
            <a:ext cx="642738" cy="586760"/>
          </a:xfrm>
          <a:custGeom>
            <a:rect b="b" l="l" r="r" t="t"/>
            <a:pathLst>
              <a:path extrusionOk="0" h="22840" w="21134">
                <a:moveTo>
                  <a:pt x="10576" y="1528"/>
                </a:moveTo>
                <a:cubicBezTo>
                  <a:pt x="11644" y="1528"/>
                  <a:pt x="12729" y="1750"/>
                  <a:pt x="13764" y="2218"/>
                </a:cubicBezTo>
                <a:cubicBezTo>
                  <a:pt x="17669" y="3992"/>
                  <a:pt x="19395" y="8576"/>
                  <a:pt x="17633" y="12481"/>
                </a:cubicBezTo>
                <a:cubicBezTo>
                  <a:pt x="16331" y="15339"/>
                  <a:pt x="13515" y="17030"/>
                  <a:pt x="10564" y="17030"/>
                </a:cubicBezTo>
                <a:cubicBezTo>
                  <a:pt x="9495" y="17030"/>
                  <a:pt x="8409" y="16808"/>
                  <a:pt x="7370" y="16339"/>
                </a:cubicBezTo>
                <a:cubicBezTo>
                  <a:pt x="3477" y="14577"/>
                  <a:pt x="1750" y="9981"/>
                  <a:pt x="3512" y="6088"/>
                </a:cubicBezTo>
                <a:cubicBezTo>
                  <a:pt x="4806" y="3221"/>
                  <a:pt x="7627" y="1528"/>
                  <a:pt x="10576" y="1528"/>
                </a:cubicBezTo>
                <a:close/>
                <a:moveTo>
                  <a:pt x="10580" y="1"/>
                </a:moveTo>
                <a:cubicBezTo>
                  <a:pt x="7046" y="1"/>
                  <a:pt x="3667" y="2029"/>
                  <a:pt x="2119" y="5457"/>
                </a:cubicBezTo>
                <a:cubicBezTo>
                  <a:pt x="0" y="10124"/>
                  <a:pt x="2072" y="15613"/>
                  <a:pt x="6739" y="17732"/>
                </a:cubicBezTo>
                <a:cubicBezTo>
                  <a:pt x="7972" y="18295"/>
                  <a:pt x="9261" y="18558"/>
                  <a:pt x="10534" y="18558"/>
                </a:cubicBezTo>
                <a:cubicBezTo>
                  <a:pt x="10822" y="18558"/>
                  <a:pt x="11109" y="18544"/>
                  <a:pt x="11394" y="18518"/>
                </a:cubicBezTo>
                <a:lnTo>
                  <a:pt x="15669" y="22840"/>
                </a:lnTo>
                <a:lnTo>
                  <a:pt x="16050" y="16768"/>
                </a:lnTo>
                <a:cubicBezTo>
                  <a:pt x="17300" y="15851"/>
                  <a:pt x="18336" y="14625"/>
                  <a:pt x="19026" y="13112"/>
                </a:cubicBezTo>
                <a:cubicBezTo>
                  <a:pt x="21134" y="8445"/>
                  <a:pt x="19062" y="2944"/>
                  <a:pt x="14395" y="825"/>
                </a:cubicBezTo>
                <a:cubicBezTo>
                  <a:pt x="13156" y="266"/>
                  <a:pt x="11858" y="1"/>
                  <a:pt x="10580" y="1"/>
                </a:cubicBezTo>
                <a:close/>
              </a:path>
            </a:pathLst>
          </a:custGeom>
          <a:solidFill>
            <a:srgbClr val="69E78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92" name="Google Shape;92;p5"/>
          <p:cNvSpPr/>
          <p:nvPr/>
        </p:nvSpPr>
        <p:spPr>
          <a:xfrm>
            <a:off x="3763230" y="1599757"/>
            <a:ext cx="750307" cy="410192"/>
          </a:xfrm>
          <a:custGeom>
            <a:rect b="b" l="l" r="r" t="t"/>
            <a:pathLst>
              <a:path extrusionOk="0" h="15967" w="24671">
                <a:moveTo>
                  <a:pt x="24670" y="0"/>
                </a:moveTo>
                <a:cubicBezTo>
                  <a:pt x="15252" y="715"/>
                  <a:pt x="6692" y="4501"/>
                  <a:pt x="1" y="10383"/>
                </a:cubicBezTo>
                <a:lnTo>
                  <a:pt x="5585" y="15967"/>
                </a:lnTo>
                <a:cubicBezTo>
                  <a:pt x="10823" y="11502"/>
                  <a:pt x="17419" y="8573"/>
                  <a:pt x="24670" y="7906"/>
                </a:cubicBezTo>
                <a:lnTo>
                  <a:pt x="24670" y="0"/>
                </a:lnTo>
                <a:close/>
              </a:path>
            </a:pathLst>
          </a:custGeom>
          <a:solidFill>
            <a:srgbClr val="69E78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93" name="Google Shape;93;p5"/>
          <p:cNvSpPr/>
          <p:nvPr/>
        </p:nvSpPr>
        <p:spPr>
          <a:xfrm>
            <a:off x="3865694" y="1298357"/>
            <a:ext cx="224535" cy="236759"/>
          </a:xfrm>
          <a:custGeom>
            <a:rect b="b" l="l" r="r" t="t"/>
            <a:pathLst>
              <a:path extrusionOk="0" h="9216" w="7383">
                <a:moveTo>
                  <a:pt x="1393" y="0"/>
                </a:moveTo>
                <a:cubicBezTo>
                  <a:pt x="631" y="0"/>
                  <a:pt x="0" y="619"/>
                  <a:pt x="0" y="1393"/>
                </a:cubicBezTo>
                <a:cubicBezTo>
                  <a:pt x="0" y="2155"/>
                  <a:pt x="631" y="2786"/>
                  <a:pt x="1393" y="2786"/>
                </a:cubicBezTo>
                <a:cubicBezTo>
                  <a:pt x="1762" y="2786"/>
                  <a:pt x="2096" y="2632"/>
                  <a:pt x="2346" y="2405"/>
                </a:cubicBezTo>
                <a:lnTo>
                  <a:pt x="4703" y="4048"/>
                </a:lnTo>
                <a:cubicBezTo>
                  <a:pt x="4632" y="4215"/>
                  <a:pt x="4584" y="4406"/>
                  <a:pt x="4584" y="4608"/>
                </a:cubicBezTo>
                <a:cubicBezTo>
                  <a:pt x="4584" y="4799"/>
                  <a:pt x="4632" y="4989"/>
                  <a:pt x="4703" y="5156"/>
                </a:cubicBezTo>
                <a:lnTo>
                  <a:pt x="2346" y="6799"/>
                </a:lnTo>
                <a:cubicBezTo>
                  <a:pt x="2096" y="6573"/>
                  <a:pt x="1762" y="6418"/>
                  <a:pt x="1393" y="6418"/>
                </a:cubicBezTo>
                <a:cubicBezTo>
                  <a:pt x="631" y="6418"/>
                  <a:pt x="0" y="7049"/>
                  <a:pt x="0" y="7811"/>
                </a:cubicBezTo>
                <a:cubicBezTo>
                  <a:pt x="0" y="8585"/>
                  <a:pt x="631" y="9216"/>
                  <a:pt x="1393" y="9216"/>
                </a:cubicBezTo>
                <a:cubicBezTo>
                  <a:pt x="2167" y="9216"/>
                  <a:pt x="2786" y="8585"/>
                  <a:pt x="2786" y="7811"/>
                </a:cubicBezTo>
                <a:cubicBezTo>
                  <a:pt x="2786" y="7620"/>
                  <a:pt x="2751" y="7430"/>
                  <a:pt x="2679" y="7263"/>
                </a:cubicBezTo>
                <a:lnTo>
                  <a:pt x="5025" y="5620"/>
                </a:lnTo>
                <a:cubicBezTo>
                  <a:pt x="5275" y="5846"/>
                  <a:pt x="5608" y="6001"/>
                  <a:pt x="5977" y="6001"/>
                </a:cubicBezTo>
                <a:cubicBezTo>
                  <a:pt x="6751" y="6001"/>
                  <a:pt x="7382" y="5370"/>
                  <a:pt x="7382" y="4608"/>
                </a:cubicBezTo>
                <a:cubicBezTo>
                  <a:pt x="7382" y="3834"/>
                  <a:pt x="6751" y="3203"/>
                  <a:pt x="5977" y="3203"/>
                </a:cubicBezTo>
                <a:cubicBezTo>
                  <a:pt x="5608" y="3203"/>
                  <a:pt x="5275" y="3358"/>
                  <a:pt x="5025" y="3584"/>
                </a:cubicBezTo>
                <a:lnTo>
                  <a:pt x="2679" y="1941"/>
                </a:lnTo>
                <a:cubicBezTo>
                  <a:pt x="2751" y="1774"/>
                  <a:pt x="2786" y="1584"/>
                  <a:pt x="2786" y="1393"/>
                </a:cubicBezTo>
                <a:cubicBezTo>
                  <a:pt x="2786" y="619"/>
                  <a:pt x="2167" y="0"/>
                  <a:pt x="1393" y="0"/>
                </a:cubicBezTo>
                <a:close/>
              </a:path>
            </a:pathLst>
          </a:custGeom>
          <a:solidFill>
            <a:srgbClr val="69E78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94" name="Google Shape;94;p5"/>
          <p:cNvSpPr txBox="1"/>
          <p:nvPr/>
        </p:nvSpPr>
        <p:spPr>
          <a:xfrm>
            <a:off x="502071" y="1177856"/>
            <a:ext cx="2904300" cy="4416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Improve Classroom Behaviour</a:t>
            </a:r>
            <a:endParaRPr b="1" i="0" sz="1400" u="none" cap="none" strike="noStrike">
              <a:solidFill>
                <a:srgbClr val="44637F"/>
              </a:solidFill>
              <a:latin typeface="Old Standard TT"/>
              <a:ea typeface="Old Standard TT"/>
              <a:cs typeface="Old Standard TT"/>
              <a:sym typeface="Old Standard TT"/>
            </a:endParaRPr>
          </a:p>
        </p:txBody>
      </p:sp>
      <p:sp>
        <p:nvSpPr>
          <p:cNvPr id="95" name="Google Shape;95;p5"/>
          <p:cNvSpPr/>
          <p:nvPr/>
        </p:nvSpPr>
        <p:spPr>
          <a:xfrm>
            <a:off x="2788786" y="2971433"/>
            <a:ext cx="739450" cy="476935"/>
          </a:xfrm>
          <a:custGeom>
            <a:rect b="b" l="l" r="r" t="t"/>
            <a:pathLst>
              <a:path extrusionOk="0" h="18565" w="24314">
                <a:moveTo>
                  <a:pt x="10603" y="1533"/>
                </a:moveTo>
                <a:cubicBezTo>
                  <a:pt x="11755" y="1533"/>
                  <a:pt x="12924" y="1791"/>
                  <a:pt x="14026" y="2335"/>
                </a:cubicBezTo>
                <a:cubicBezTo>
                  <a:pt x="17860" y="4240"/>
                  <a:pt x="19432" y="8884"/>
                  <a:pt x="17527" y="12729"/>
                </a:cubicBezTo>
                <a:cubicBezTo>
                  <a:pt x="16180" y="15458"/>
                  <a:pt x="13439" y="17034"/>
                  <a:pt x="10585" y="17034"/>
                </a:cubicBezTo>
                <a:cubicBezTo>
                  <a:pt x="9429" y="17034"/>
                  <a:pt x="8253" y="16776"/>
                  <a:pt x="7145" y="16230"/>
                </a:cubicBezTo>
                <a:cubicBezTo>
                  <a:pt x="3311" y="14325"/>
                  <a:pt x="1739" y="9681"/>
                  <a:pt x="3644" y="5848"/>
                </a:cubicBezTo>
                <a:cubicBezTo>
                  <a:pt x="5001" y="3116"/>
                  <a:pt x="7749" y="1533"/>
                  <a:pt x="10603" y="1533"/>
                </a:cubicBezTo>
                <a:close/>
                <a:moveTo>
                  <a:pt x="10596" y="1"/>
                </a:moveTo>
                <a:cubicBezTo>
                  <a:pt x="7179" y="1"/>
                  <a:pt x="3894" y="1897"/>
                  <a:pt x="2275" y="5169"/>
                </a:cubicBezTo>
                <a:cubicBezTo>
                  <a:pt x="1" y="9765"/>
                  <a:pt x="1882" y="15325"/>
                  <a:pt x="6466" y="17599"/>
                </a:cubicBezTo>
                <a:cubicBezTo>
                  <a:pt x="7790" y="18254"/>
                  <a:pt x="9194" y="18564"/>
                  <a:pt x="10578" y="18564"/>
                </a:cubicBezTo>
                <a:cubicBezTo>
                  <a:pt x="13998" y="18564"/>
                  <a:pt x="17289" y="16668"/>
                  <a:pt x="18908" y="13396"/>
                </a:cubicBezTo>
                <a:cubicBezTo>
                  <a:pt x="19634" y="11920"/>
                  <a:pt x="19932" y="10324"/>
                  <a:pt x="19849" y="8788"/>
                </a:cubicBezTo>
                <a:lnTo>
                  <a:pt x="24313" y="4645"/>
                </a:lnTo>
                <a:lnTo>
                  <a:pt x="18265" y="4062"/>
                </a:lnTo>
                <a:cubicBezTo>
                  <a:pt x="17396" y="2788"/>
                  <a:pt x="16193" y="1704"/>
                  <a:pt x="14705" y="966"/>
                </a:cubicBezTo>
                <a:cubicBezTo>
                  <a:pt x="13381" y="311"/>
                  <a:pt x="11978" y="1"/>
                  <a:pt x="10596" y="1"/>
                </a:cubicBezTo>
                <a:close/>
              </a:path>
            </a:pathLst>
          </a:custGeom>
          <a:solidFill>
            <a:srgbClr val="4949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96" name="Google Shape;96;p5"/>
          <p:cNvSpPr/>
          <p:nvPr/>
        </p:nvSpPr>
        <p:spPr>
          <a:xfrm>
            <a:off x="3330143" y="2780437"/>
            <a:ext cx="483072" cy="618795"/>
          </a:xfrm>
          <a:custGeom>
            <a:rect b="b" l="l" r="r" t="t"/>
            <a:pathLst>
              <a:path extrusionOk="0" h="24087" w="15884">
                <a:moveTo>
                  <a:pt x="1" y="0"/>
                </a:moveTo>
                <a:cubicBezTo>
                  <a:pt x="810" y="9192"/>
                  <a:pt x="4561" y="17538"/>
                  <a:pt x="10300" y="24087"/>
                </a:cubicBezTo>
                <a:lnTo>
                  <a:pt x="15884" y="18503"/>
                </a:lnTo>
                <a:cubicBezTo>
                  <a:pt x="11550" y="13395"/>
                  <a:pt x="8680" y="7025"/>
                  <a:pt x="7918" y="0"/>
                </a:cubicBezTo>
                <a:close/>
              </a:path>
            </a:pathLst>
          </a:custGeom>
          <a:solidFill>
            <a:srgbClr val="4949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grpSp>
        <p:nvGrpSpPr>
          <p:cNvPr id="97" name="Google Shape;97;p5"/>
          <p:cNvGrpSpPr/>
          <p:nvPr/>
        </p:nvGrpSpPr>
        <p:grpSpPr>
          <a:xfrm>
            <a:off x="2975329" y="3135653"/>
            <a:ext cx="268360" cy="148360"/>
            <a:chOff x="3210238" y="3189388"/>
            <a:chExt cx="220600" cy="144375"/>
          </a:xfrm>
        </p:grpSpPr>
        <p:sp>
          <p:nvSpPr>
            <p:cNvPr id="98" name="Google Shape;98;p5"/>
            <p:cNvSpPr/>
            <p:nvPr/>
          </p:nvSpPr>
          <p:spPr>
            <a:xfrm>
              <a:off x="3210238" y="3195038"/>
              <a:ext cx="64625" cy="112250"/>
            </a:xfrm>
            <a:custGeom>
              <a:rect b="b" l="l" r="r" t="t"/>
              <a:pathLst>
                <a:path extrusionOk="0" h="4490" w="2585">
                  <a:moveTo>
                    <a:pt x="1" y="0"/>
                  </a:moveTo>
                  <a:lnTo>
                    <a:pt x="1" y="4489"/>
                  </a:lnTo>
                  <a:lnTo>
                    <a:pt x="2584" y="1798"/>
                  </a:lnTo>
                  <a:lnTo>
                    <a:pt x="1" y="0"/>
                  </a:lnTo>
                  <a:close/>
                </a:path>
              </a:pathLst>
            </a:custGeom>
            <a:solidFill>
              <a:srgbClr val="4949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99" name="Google Shape;99;p5"/>
            <p:cNvSpPr/>
            <p:nvPr/>
          </p:nvSpPr>
          <p:spPr>
            <a:xfrm>
              <a:off x="3222738" y="3189388"/>
              <a:ext cx="195875" cy="67875"/>
            </a:xfrm>
            <a:custGeom>
              <a:rect b="b" l="l" r="r" t="t"/>
              <a:pathLst>
                <a:path extrusionOk="0" h="2715" w="7835">
                  <a:moveTo>
                    <a:pt x="1" y="0"/>
                  </a:moveTo>
                  <a:lnTo>
                    <a:pt x="3918" y="2715"/>
                  </a:lnTo>
                  <a:lnTo>
                    <a:pt x="7835" y="0"/>
                  </a:lnTo>
                  <a:close/>
                </a:path>
              </a:pathLst>
            </a:custGeom>
            <a:solidFill>
              <a:srgbClr val="4949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0" name="Google Shape;100;p5"/>
            <p:cNvSpPr/>
            <p:nvPr/>
          </p:nvSpPr>
          <p:spPr>
            <a:xfrm>
              <a:off x="3366213" y="3195038"/>
              <a:ext cx="64625" cy="112250"/>
            </a:xfrm>
            <a:custGeom>
              <a:rect b="b" l="l" r="r" t="t"/>
              <a:pathLst>
                <a:path extrusionOk="0" h="4490" w="2585">
                  <a:moveTo>
                    <a:pt x="2584" y="0"/>
                  </a:moveTo>
                  <a:lnTo>
                    <a:pt x="0" y="1798"/>
                  </a:lnTo>
                  <a:lnTo>
                    <a:pt x="2584" y="4489"/>
                  </a:lnTo>
                  <a:lnTo>
                    <a:pt x="2584" y="0"/>
                  </a:lnTo>
                  <a:close/>
                </a:path>
              </a:pathLst>
            </a:custGeom>
            <a:solidFill>
              <a:srgbClr val="4949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1" name="Google Shape;101;p5"/>
            <p:cNvSpPr/>
            <p:nvPr/>
          </p:nvSpPr>
          <p:spPr>
            <a:xfrm>
              <a:off x="3210238" y="3246838"/>
              <a:ext cx="220600" cy="86925"/>
            </a:xfrm>
            <a:custGeom>
              <a:rect b="b" l="l" r="r" t="t"/>
              <a:pathLst>
                <a:path extrusionOk="0" h="3477" w="8824">
                  <a:moveTo>
                    <a:pt x="3049" y="0"/>
                  </a:moveTo>
                  <a:lnTo>
                    <a:pt x="1" y="3155"/>
                  </a:lnTo>
                  <a:lnTo>
                    <a:pt x="1" y="3477"/>
                  </a:lnTo>
                  <a:lnTo>
                    <a:pt x="8823" y="3477"/>
                  </a:lnTo>
                  <a:lnTo>
                    <a:pt x="8823" y="3155"/>
                  </a:lnTo>
                  <a:lnTo>
                    <a:pt x="5775" y="0"/>
                  </a:lnTo>
                  <a:lnTo>
                    <a:pt x="4418" y="905"/>
                  </a:lnTo>
                  <a:lnTo>
                    <a:pt x="3049" y="0"/>
                  </a:lnTo>
                  <a:close/>
                </a:path>
              </a:pathLst>
            </a:custGeom>
            <a:solidFill>
              <a:srgbClr val="4949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grpSp>
      <p:sp>
        <p:nvSpPr>
          <p:cNvPr id="102" name="Google Shape;102;p5"/>
          <p:cNvSpPr txBox="1"/>
          <p:nvPr/>
        </p:nvSpPr>
        <p:spPr>
          <a:xfrm>
            <a:off x="85490" y="2976993"/>
            <a:ext cx="2666100" cy="4416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Improve Academic Performance</a:t>
            </a:r>
            <a:endParaRPr b="1" i="0" sz="1400" u="none" cap="none" strike="noStrike">
              <a:solidFill>
                <a:srgbClr val="44637F"/>
              </a:solidFill>
              <a:latin typeface="Old Standard TT"/>
              <a:ea typeface="Old Standard TT"/>
              <a:cs typeface="Old Standard TT"/>
              <a:sym typeface="Old Standard TT"/>
            </a:endParaRPr>
          </a:p>
        </p:txBody>
      </p:sp>
      <p:sp>
        <p:nvSpPr>
          <p:cNvPr id="103" name="Google Shape;103;p5"/>
          <p:cNvSpPr/>
          <p:nvPr/>
        </p:nvSpPr>
        <p:spPr>
          <a:xfrm>
            <a:off x="2788799" y="1917342"/>
            <a:ext cx="709737" cy="476986"/>
          </a:xfrm>
          <a:custGeom>
            <a:rect b="b" l="l" r="r" t="t"/>
            <a:pathLst>
              <a:path extrusionOk="0" h="18567" w="23337">
                <a:moveTo>
                  <a:pt x="10410" y="1534"/>
                </a:moveTo>
                <a:cubicBezTo>
                  <a:pt x="13672" y="1534"/>
                  <a:pt x="16706" y="3604"/>
                  <a:pt x="17777" y="6863"/>
                </a:cubicBezTo>
                <a:cubicBezTo>
                  <a:pt x="19110" y="10935"/>
                  <a:pt x="16896" y="15305"/>
                  <a:pt x="12824" y="16638"/>
                </a:cubicBezTo>
                <a:cubicBezTo>
                  <a:pt x="12020" y="16905"/>
                  <a:pt x="11204" y="17031"/>
                  <a:pt x="10402" y="17031"/>
                </a:cubicBezTo>
                <a:cubicBezTo>
                  <a:pt x="7149" y="17031"/>
                  <a:pt x="4118" y="14954"/>
                  <a:pt x="3049" y="11697"/>
                </a:cubicBezTo>
                <a:cubicBezTo>
                  <a:pt x="1715" y="7625"/>
                  <a:pt x="3930" y="3256"/>
                  <a:pt x="7990" y="1922"/>
                </a:cubicBezTo>
                <a:cubicBezTo>
                  <a:pt x="8793" y="1659"/>
                  <a:pt x="9608" y="1534"/>
                  <a:pt x="10410" y="1534"/>
                </a:cubicBezTo>
                <a:close/>
                <a:moveTo>
                  <a:pt x="10419" y="0"/>
                </a:moveTo>
                <a:cubicBezTo>
                  <a:pt x="9456" y="0"/>
                  <a:pt x="8477" y="152"/>
                  <a:pt x="7513" y="470"/>
                </a:cubicBezTo>
                <a:cubicBezTo>
                  <a:pt x="2644" y="2065"/>
                  <a:pt x="1" y="7304"/>
                  <a:pt x="1596" y="12174"/>
                </a:cubicBezTo>
                <a:cubicBezTo>
                  <a:pt x="2877" y="16084"/>
                  <a:pt x="6508" y="18567"/>
                  <a:pt x="10410" y="18567"/>
                </a:cubicBezTo>
                <a:cubicBezTo>
                  <a:pt x="11367" y="18567"/>
                  <a:pt x="12341" y="18417"/>
                  <a:pt x="13300" y="18103"/>
                </a:cubicBezTo>
                <a:cubicBezTo>
                  <a:pt x="14871" y="17579"/>
                  <a:pt x="16217" y="16686"/>
                  <a:pt x="17265" y="15543"/>
                </a:cubicBezTo>
                <a:lnTo>
                  <a:pt x="23337" y="15817"/>
                </a:lnTo>
                <a:lnTo>
                  <a:pt x="19503" y="11090"/>
                </a:lnTo>
                <a:cubicBezTo>
                  <a:pt x="19813" y="9578"/>
                  <a:pt x="19741" y="7959"/>
                  <a:pt x="19229" y="6387"/>
                </a:cubicBezTo>
                <a:cubicBezTo>
                  <a:pt x="17950" y="2482"/>
                  <a:pt x="14319" y="0"/>
                  <a:pt x="10419" y="0"/>
                </a:cubicBezTo>
                <a:close/>
              </a:path>
            </a:pathLst>
          </a:custGeom>
          <a:solidFill>
            <a:srgbClr val="5EB2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4" name="Google Shape;104;p5"/>
          <p:cNvSpPr/>
          <p:nvPr/>
        </p:nvSpPr>
        <p:spPr>
          <a:xfrm>
            <a:off x="3327620" y="1983623"/>
            <a:ext cx="469660" cy="632565"/>
          </a:xfrm>
          <a:custGeom>
            <a:rect b="b" l="l" r="r" t="t"/>
            <a:pathLst>
              <a:path extrusionOk="0" h="24623" w="15443">
                <a:moveTo>
                  <a:pt x="9847" y="1"/>
                </a:moveTo>
                <a:cubicBezTo>
                  <a:pt x="4179" y="6740"/>
                  <a:pt x="572" y="15276"/>
                  <a:pt x="0" y="24623"/>
                </a:cubicBezTo>
                <a:lnTo>
                  <a:pt x="7882" y="24623"/>
                </a:lnTo>
                <a:cubicBezTo>
                  <a:pt x="8430" y="17443"/>
                  <a:pt x="11168" y="10883"/>
                  <a:pt x="15443" y="5597"/>
                </a:cubicBezTo>
                <a:lnTo>
                  <a:pt x="9847" y="1"/>
                </a:lnTo>
                <a:close/>
              </a:path>
            </a:pathLst>
          </a:custGeom>
          <a:solidFill>
            <a:srgbClr val="5EB2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5" name="Google Shape;105;p5"/>
          <p:cNvSpPr/>
          <p:nvPr/>
        </p:nvSpPr>
        <p:spPr>
          <a:xfrm>
            <a:off x="3026116" y="2097663"/>
            <a:ext cx="157932" cy="118354"/>
          </a:xfrm>
          <a:custGeom>
            <a:rect b="b" l="l" r="r" t="t"/>
            <a:pathLst>
              <a:path extrusionOk="0" h="4607" w="5193">
                <a:moveTo>
                  <a:pt x="2597" y="598"/>
                </a:moveTo>
                <a:cubicBezTo>
                  <a:pt x="2791" y="598"/>
                  <a:pt x="2988" y="632"/>
                  <a:pt x="3180" y="702"/>
                </a:cubicBezTo>
                <a:cubicBezTo>
                  <a:pt x="4061" y="1035"/>
                  <a:pt x="4513" y="2011"/>
                  <a:pt x="4192" y="2892"/>
                </a:cubicBezTo>
                <a:cubicBezTo>
                  <a:pt x="3941" y="3581"/>
                  <a:pt x="3289" y="4008"/>
                  <a:pt x="2596" y="4008"/>
                </a:cubicBezTo>
                <a:cubicBezTo>
                  <a:pt x="2402" y="4008"/>
                  <a:pt x="2205" y="3975"/>
                  <a:pt x="2013" y="3904"/>
                </a:cubicBezTo>
                <a:cubicBezTo>
                  <a:pt x="1132" y="3583"/>
                  <a:pt x="680" y="2595"/>
                  <a:pt x="1001" y="1714"/>
                </a:cubicBezTo>
                <a:cubicBezTo>
                  <a:pt x="1252" y="1025"/>
                  <a:pt x="1904" y="598"/>
                  <a:pt x="2597" y="598"/>
                </a:cubicBezTo>
                <a:close/>
                <a:moveTo>
                  <a:pt x="2598" y="0"/>
                </a:moveTo>
                <a:cubicBezTo>
                  <a:pt x="1656" y="0"/>
                  <a:pt x="776" y="581"/>
                  <a:pt x="442" y="1511"/>
                </a:cubicBezTo>
                <a:cubicBezTo>
                  <a:pt x="1" y="2702"/>
                  <a:pt x="608" y="4024"/>
                  <a:pt x="1799" y="4464"/>
                </a:cubicBezTo>
                <a:cubicBezTo>
                  <a:pt x="2062" y="4561"/>
                  <a:pt x="2331" y="4606"/>
                  <a:pt x="2595" y="4606"/>
                </a:cubicBezTo>
                <a:cubicBezTo>
                  <a:pt x="3537" y="4606"/>
                  <a:pt x="4417" y="4025"/>
                  <a:pt x="4752" y="3095"/>
                </a:cubicBezTo>
                <a:cubicBezTo>
                  <a:pt x="5192" y="1904"/>
                  <a:pt x="4585" y="583"/>
                  <a:pt x="3394" y="142"/>
                </a:cubicBezTo>
                <a:cubicBezTo>
                  <a:pt x="3131" y="46"/>
                  <a:pt x="2862" y="0"/>
                  <a:pt x="2598" y="0"/>
                </a:cubicBezTo>
                <a:close/>
              </a:path>
            </a:pathLst>
          </a:custGeom>
          <a:solidFill>
            <a:srgbClr val="5EB2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6" name="Google Shape;106;p5"/>
          <p:cNvSpPr/>
          <p:nvPr/>
        </p:nvSpPr>
        <p:spPr>
          <a:xfrm>
            <a:off x="2947192" y="2025704"/>
            <a:ext cx="308535" cy="260111"/>
          </a:xfrm>
          <a:custGeom>
            <a:rect b="b" l="l" r="r" t="t"/>
            <a:pathLst>
              <a:path extrusionOk="0" h="10125" w="10145">
                <a:moveTo>
                  <a:pt x="5196" y="2282"/>
                </a:moveTo>
                <a:cubicBezTo>
                  <a:pt x="5519" y="2282"/>
                  <a:pt x="5847" y="2338"/>
                  <a:pt x="6168" y="2455"/>
                </a:cubicBezTo>
                <a:cubicBezTo>
                  <a:pt x="7501" y="2943"/>
                  <a:pt x="8240" y="4336"/>
                  <a:pt x="7954" y="5682"/>
                </a:cubicBezTo>
                <a:lnTo>
                  <a:pt x="7668" y="6455"/>
                </a:lnTo>
                <a:cubicBezTo>
                  <a:pt x="7172" y="7376"/>
                  <a:pt x="6210" y="7927"/>
                  <a:pt x="5192" y="7927"/>
                </a:cubicBezTo>
                <a:cubicBezTo>
                  <a:pt x="4868" y="7927"/>
                  <a:pt x="4538" y="7871"/>
                  <a:pt x="4215" y="7753"/>
                </a:cubicBezTo>
                <a:cubicBezTo>
                  <a:pt x="2751" y="7217"/>
                  <a:pt x="2001" y="5598"/>
                  <a:pt x="2548" y="4134"/>
                </a:cubicBezTo>
                <a:cubicBezTo>
                  <a:pt x="2967" y="2990"/>
                  <a:pt x="4046" y="2282"/>
                  <a:pt x="5196" y="2282"/>
                </a:cubicBezTo>
                <a:close/>
                <a:moveTo>
                  <a:pt x="6399" y="1"/>
                </a:moveTo>
                <a:cubicBezTo>
                  <a:pt x="6344" y="1"/>
                  <a:pt x="6289" y="10"/>
                  <a:pt x="6239" y="26"/>
                </a:cubicBezTo>
                <a:lnTo>
                  <a:pt x="6085" y="74"/>
                </a:lnTo>
                <a:cubicBezTo>
                  <a:pt x="5918" y="121"/>
                  <a:pt x="5787" y="252"/>
                  <a:pt x="5727" y="419"/>
                </a:cubicBezTo>
                <a:lnTo>
                  <a:pt x="5334" y="1467"/>
                </a:lnTo>
                <a:cubicBezTo>
                  <a:pt x="5323" y="1514"/>
                  <a:pt x="5311" y="1550"/>
                  <a:pt x="5311" y="1598"/>
                </a:cubicBezTo>
                <a:cubicBezTo>
                  <a:pt x="5061" y="1598"/>
                  <a:pt x="4811" y="1610"/>
                  <a:pt x="4561" y="1657"/>
                </a:cubicBezTo>
                <a:cubicBezTo>
                  <a:pt x="4561" y="1610"/>
                  <a:pt x="4549" y="1550"/>
                  <a:pt x="4525" y="1491"/>
                </a:cubicBezTo>
                <a:lnTo>
                  <a:pt x="4049" y="479"/>
                </a:lnTo>
                <a:cubicBezTo>
                  <a:pt x="3977" y="324"/>
                  <a:pt x="3834" y="205"/>
                  <a:pt x="3668" y="169"/>
                </a:cubicBezTo>
                <a:lnTo>
                  <a:pt x="3513" y="133"/>
                </a:lnTo>
                <a:cubicBezTo>
                  <a:pt x="3475" y="126"/>
                  <a:pt x="3436" y="122"/>
                  <a:pt x="3397" y="122"/>
                </a:cubicBezTo>
                <a:cubicBezTo>
                  <a:pt x="3313" y="122"/>
                  <a:pt x="3229" y="140"/>
                  <a:pt x="3156" y="181"/>
                </a:cubicBezTo>
                <a:lnTo>
                  <a:pt x="2596" y="443"/>
                </a:lnTo>
                <a:cubicBezTo>
                  <a:pt x="2477" y="490"/>
                  <a:pt x="2394" y="574"/>
                  <a:pt x="2334" y="681"/>
                </a:cubicBezTo>
                <a:lnTo>
                  <a:pt x="2263" y="824"/>
                </a:lnTo>
                <a:cubicBezTo>
                  <a:pt x="2179" y="979"/>
                  <a:pt x="2179" y="1157"/>
                  <a:pt x="2251" y="1312"/>
                </a:cubicBezTo>
                <a:lnTo>
                  <a:pt x="2715" y="2336"/>
                </a:lnTo>
                <a:cubicBezTo>
                  <a:pt x="2751" y="2395"/>
                  <a:pt x="2786" y="2455"/>
                  <a:pt x="2846" y="2503"/>
                </a:cubicBezTo>
                <a:cubicBezTo>
                  <a:pt x="2667" y="2669"/>
                  <a:pt x="2501" y="2848"/>
                  <a:pt x="2358" y="3050"/>
                </a:cubicBezTo>
                <a:cubicBezTo>
                  <a:pt x="2298" y="3003"/>
                  <a:pt x="2239" y="2955"/>
                  <a:pt x="2155" y="2931"/>
                </a:cubicBezTo>
                <a:lnTo>
                  <a:pt x="1108" y="2550"/>
                </a:lnTo>
                <a:cubicBezTo>
                  <a:pt x="1049" y="2528"/>
                  <a:pt x="986" y="2517"/>
                  <a:pt x="922" y="2517"/>
                </a:cubicBezTo>
                <a:cubicBezTo>
                  <a:pt x="816" y="2517"/>
                  <a:pt x="708" y="2546"/>
                  <a:pt x="620" y="2598"/>
                </a:cubicBezTo>
                <a:lnTo>
                  <a:pt x="489" y="2693"/>
                </a:lnTo>
                <a:cubicBezTo>
                  <a:pt x="381" y="2753"/>
                  <a:pt x="310" y="2848"/>
                  <a:pt x="262" y="2967"/>
                </a:cubicBezTo>
                <a:lnTo>
                  <a:pt x="48" y="3550"/>
                </a:lnTo>
                <a:cubicBezTo>
                  <a:pt x="12" y="3657"/>
                  <a:pt x="0" y="3788"/>
                  <a:pt x="36" y="3908"/>
                </a:cubicBezTo>
                <a:lnTo>
                  <a:pt x="84" y="4050"/>
                </a:lnTo>
                <a:cubicBezTo>
                  <a:pt x="131" y="4217"/>
                  <a:pt x="262" y="4348"/>
                  <a:pt x="429" y="4419"/>
                </a:cubicBezTo>
                <a:lnTo>
                  <a:pt x="1477" y="4800"/>
                </a:lnTo>
                <a:cubicBezTo>
                  <a:pt x="1548" y="4824"/>
                  <a:pt x="1620" y="4836"/>
                  <a:pt x="1703" y="4836"/>
                </a:cubicBezTo>
                <a:cubicBezTo>
                  <a:pt x="1679" y="5074"/>
                  <a:pt x="1679" y="5324"/>
                  <a:pt x="1715" y="5562"/>
                </a:cubicBezTo>
                <a:cubicBezTo>
                  <a:pt x="1643" y="5574"/>
                  <a:pt x="1572" y="5586"/>
                  <a:pt x="1513" y="5622"/>
                </a:cubicBezTo>
                <a:lnTo>
                  <a:pt x="500" y="6086"/>
                </a:lnTo>
                <a:cubicBezTo>
                  <a:pt x="334" y="6158"/>
                  <a:pt x="227" y="6301"/>
                  <a:pt x="179" y="6479"/>
                </a:cubicBezTo>
                <a:lnTo>
                  <a:pt x="155" y="6622"/>
                </a:lnTo>
                <a:cubicBezTo>
                  <a:pt x="131" y="6741"/>
                  <a:pt x="143" y="6872"/>
                  <a:pt x="191" y="6979"/>
                </a:cubicBezTo>
                <a:lnTo>
                  <a:pt x="453" y="7551"/>
                </a:lnTo>
                <a:cubicBezTo>
                  <a:pt x="500" y="7658"/>
                  <a:pt x="584" y="7741"/>
                  <a:pt x="691" y="7801"/>
                </a:cubicBezTo>
                <a:lnTo>
                  <a:pt x="834" y="7872"/>
                </a:lnTo>
                <a:cubicBezTo>
                  <a:pt x="920" y="7919"/>
                  <a:pt x="1014" y="7943"/>
                  <a:pt x="1109" y="7943"/>
                </a:cubicBezTo>
                <a:cubicBezTo>
                  <a:pt x="1184" y="7943"/>
                  <a:pt x="1260" y="7928"/>
                  <a:pt x="1334" y="7896"/>
                </a:cubicBezTo>
                <a:lnTo>
                  <a:pt x="2346" y="7420"/>
                </a:lnTo>
                <a:cubicBezTo>
                  <a:pt x="2394" y="7396"/>
                  <a:pt x="2441" y="7360"/>
                  <a:pt x="2489" y="7325"/>
                </a:cubicBezTo>
                <a:cubicBezTo>
                  <a:pt x="2644" y="7515"/>
                  <a:pt x="2822" y="7694"/>
                  <a:pt x="3013" y="7848"/>
                </a:cubicBezTo>
                <a:cubicBezTo>
                  <a:pt x="2989" y="7896"/>
                  <a:pt x="2965" y="7932"/>
                  <a:pt x="2941" y="7979"/>
                </a:cubicBezTo>
                <a:lnTo>
                  <a:pt x="2560" y="9027"/>
                </a:lnTo>
                <a:cubicBezTo>
                  <a:pt x="2501" y="9194"/>
                  <a:pt x="2525" y="9372"/>
                  <a:pt x="2620" y="9515"/>
                </a:cubicBezTo>
                <a:lnTo>
                  <a:pt x="2703" y="9646"/>
                </a:lnTo>
                <a:cubicBezTo>
                  <a:pt x="2763" y="9753"/>
                  <a:pt x="2858" y="9837"/>
                  <a:pt x="2977" y="9873"/>
                </a:cubicBezTo>
                <a:lnTo>
                  <a:pt x="3560" y="10087"/>
                </a:lnTo>
                <a:cubicBezTo>
                  <a:pt x="3624" y="10112"/>
                  <a:pt x="3688" y="10124"/>
                  <a:pt x="3752" y="10124"/>
                </a:cubicBezTo>
                <a:cubicBezTo>
                  <a:pt x="3807" y="10124"/>
                  <a:pt x="3862" y="10115"/>
                  <a:pt x="3918" y="10099"/>
                </a:cubicBezTo>
                <a:lnTo>
                  <a:pt x="4072" y="10051"/>
                </a:lnTo>
                <a:cubicBezTo>
                  <a:pt x="4239" y="10004"/>
                  <a:pt x="4370" y="9873"/>
                  <a:pt x="4430" y="9706"/>
                </a:cubicBezTo>
                <a:lnTo>
                  <a:pt x="4811" y="8658"/>
                </a:lnTo>
                <a:cubicBezTo>
                  <a:pt x="4822" y="8634"/>
                  <a:pt x="4822" y="8610"/>
                  <a:pt x="4834" y="8587"/>
                </a:cubicBezTo>
                <a:cubicBezTo>
                  <a:pt x="4953" y="8603"/>
                  <a:pt x="5071" y="8609"/>
                  <a:pt x="5189" y="8609"/>
                </a:cubicBezTo>
                <a:cubicBezTo>
                  <a:pt x="5333" y="8609"/>
                  <a:pt x="5476" y="8600"/>
                  <a:pt x="5620" y="8587"/>
                </a:cubicBezTo>
                <a:cubicBezTo>
                  <a:pt x="5620" y="8599"/>
                  <a:pt x="5620" y="8610"/>
                  <a:pt x="5632" y="8634"/>
                </a:cubicBezTo>
                <a:lnTo>
                  <a:pt x="6096" y="9646"/>
                </a:lnTo>
                <a:cubicBezTo>
                  <a:pt x="6180" y="9801"/>
                  <a:pt x="6323" y="9920"/>
                  <a:pt x="6489" y="9956"/>
                </a:cubicBezTo>
                <a:lnTo>
                  <a:pt x="6644" y="9992"/>
                </a:lnTo>
                <a:cubicBezTo>
                  <a:pt x="6682" y="9999"/>
                  <a:pt x="6719" y="10003"/>
                  <a:pt x="6757" y="10003"/>
                </a:cubicBezTo>
                <a:cubicBezTo>
                  <a:pt x="6837" y="10003"/>
                  <a:pt x="6916" y="9985"/>
                  <a:pt x="6989" y="9944"/>
                </a:cubicBezTo>
                <a:lnTo>
                  <a:pt x="7561" y="9682"/>
                </a:lnTo>
                <a:cubicBezTo>
                  <a:pt x="7668" y="9634"/>
                  <a:pt x="7763" y="9551"/>
                  <a:pt x="7823" y="9444"/>
                </a:cubicBezTo>
                <a:lnTo>
                  <a:pt x="7894" y="9301"/>
                </a:lnTo>
                <a:cubicBezTo>
                  <a:pt x="7978" y="9146"/>
                  <a:pt x="7978" y="8968"/>
                  <a:pt x="7906" y="8813"/>
                </a:cubicBezTo>
                <a:lnTo>
                  <a:pt x="7442" y="7801"/>
                </a:lnTo>
                <a:cubicBezTo>
                  <a:pt x="7644" y="7622"/>
                  <a:pt x="7835" y="7420"/>
                  <a:pt x="8001" y="7194"/>
                </a:cubicBezTo>
                <a:lnTo>
                  <a:pt x="9037" y="7575"/>
                </a:lnTo>
                <a:cubicBezTo>
                  <a:pt x="9104" y="7599"/>
                  <a:pt x="9174" y="7611"/>
                  <a:pt x="9242" y="7611"/>
                </a:cubicBezTo>
                <a:cubicBezTo>
                  <a:pt x="9344" y="7611"/>
                  <a:pt x="9445" y="7584"/>
                  <a:pt x="9537" y="7527"/>
                </a:cubicBezTo>
                <a:lnTo>
                  <a:pt x="9668" y="7444"/>
                </a:lnTo>
                <a:cubicBezTo>
                  <a:pt x="9764" y="7372"/>
                  <a:pt x="9847" y="7277"/>
                  <a:pt x="9883" y="7158"/>
                </a:cubicBezTo>
                <a:lnTo>
                  <a:pt x="10097" y="6575"/>
                </a:lnTo>
                <a:cubicBezTo>
                  <a:pt x="10145" y="6467"/>
                  <a:pt x="10145" y="6336"/>
                  <a:pt x="10109" y="6217"/>
                </a:cubicBezTo>
                <a:lnTo>
                  <a:pt x="10061" y="6074"/>
                </a:lnTo>
                <a:cubicBezTo>
                  <a:pt x="10014" y="5908"/>
                  <a:pt x="9895" y="5777"/>
                  <a:pt x="9728" y="5717"/>
                </a:cubicBezTo>
                <a:lnTo>
                  <a:pt x="8692" y="5336"/>
                </a:lnTo>
                <a:cubicBezTo>
                  <a:pt x="8704" y="5051"/>
                  <a:pt x="8692" y="4777"/>
                  <a:pt x="8644" y="4503"/>
                </a:cubicBezTo>
                <a:lnTo>
                  <a:pt x="9656" y="4038"/>
                </a:lnTo>
                <a:cubicBezTo>
                  <a:pt x="9811" y="3967"/>
                  <a:pt x="9930" y="3824"/>
                  <a:pt x="9966" y="3646"/>
                </a:cubicBezTo>
                <a:lnTo>
                  <a:pt x="10002" y="3503"/>
                </a:lnTo>
                <a:cubicBezTo>
                  <a:pt x="10025" y="3384"/>
                  <a:pt x="10014" y="3253"/>
                  <a:pt x="9966" y="3146"/>
                </a:cubicBezTo>
                <a:lnTo>
                  <a:pt x="9704" y="2574"/>
                </a:lnTo>
                <a:cubicBezTo>
                  <a:pt x="9644" y="2467"/>
                  <a:pt x="9561" y="2384"/>
                  <a:pt x="9454" y="2324"/>
                </a:cubicBezTo>
                <a:lnTo>
                  <a:pt x="9323" y="2253"/>
                </a:lnTo>
                <a:cubicBezTo>
                  <a:pt x="9237" y="2206"/>
                  <a:pt x="9139" y="2182"/>
                  <a:pt x="9043" y="2182"/>
                </a:cubicBezTo>
                <a:cubicBezTo>
                  <a:pt x="8967" y="2182"/>
                  <a:pt x="8891" y="2197"/>
                  <a:pt x="8823" y="2229"/>
                </a:cubicBezTo>
                <a:lnTo>
                  <a:pt x="7811" y="2705"/>
                </a:lnTo>
                <a:cubicBezTo>
                  <a:pt x="7799" y="2705"/>
                  <a:pt x="7775" y="2717"/>
                  <a:pt x="7763" y="2729"/>
                </a:cubicBezTo>
                <a:cubicBezTo>
                  <a:pt x="7585" y="2538"/>
                  <a:pt x="7394" y="2372"/>
                  <a:pt x="7168" y="2217"/>
                </a:cubicBezTo>
                <a:cubicBezTo>
                  <a:pt x="7180" y="2193"/>
                  <a:pt x="7192" y="2169"/>
                  <a:pt x="7204" y="2145"/>
                </a:cubicBezTo>
                <a:lnTo>
                  <a:pt x="7585" y="1098"/>
                </a:lnTo>
                <a:cubicBezTo>
                  <a:pt x="7656" y="931"/>
                  <a:pt x="7632" y="752"/>
                  <a:pt x="7537" y="609"/>
                </a:cubicBezTo>
                <a:lnTo>
                  <a:pt x="7454" y="479"/>
                </a:lnTo>
                <a:cubicBezTo>
                  <a:pt x="7382" y="371"/>
                  <a:pt x="7287" y="288"/>
                  <a:pt x="7180" y="252"/>
                </a:cubicBezTo>
                <a:lnTo>
                  <a:pt x="6585" y="38"/>
                </a:lnTo>
                <a:cubicBezTo>
                  <a:pt x="6527" y="12"/>
                  <a:pt x="6463" y="1"/>
                  <a:pt x="6399" y="1"/>
                </a:cubicBezTo>
                <a:close/>
              </a:path>
            </a:pathLst>
          </a:custGeom>
          <a:solidFill>
            <a:srgbClr val="5EB2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7" name="Google Shape;107;p5"/>
          <p:cNvSpPr txBox="1"/>
          <p:nvPr/>
        </p:nvSpPr>
        <p:spPr>
          <a:xfrm>
            <a:off x="69988" y="1924856"/>
            <a:ext cx="2666100" cy="4416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Learn to Become Emotionally Intelligent</a:t>
            </a:r>
            <a:endParaRPr b="1" i="0" sz="1400" u="none" cap="none" strike="noStrike">
              <a:solidFill>
                <a:srgbClr val="44637F"/>
              </a:solidFill>
              <a:latin typeface="Old Standard TT"/>
              <a:ea typeface="Old Standard TT"/>
              <a:cs typeface="Old Standard TT"/>
              <a:sym typeface="Old Standard TT"/>
            </a:endParaRPr>
          </a:p>
        </p:txBody>
      </p:sp>
      <p:sp>
        <p:nvSpPr>
          <p:cNvPr id="108" name="Google Shape;108;p5"/>
          <p:cNvSpPr/>
          <p:nvPr/>
        </p:nvSpPr>
        <p:spPr>
          <a:xfrm>
            <a:off x="3658927" y="3622903"/>
            <a:ext cx="638054" cy="577486"/>
          </a:xfrm>
          <a:custGeom>
            <a:rect b="b" l="l" r="r" t="t"/>
            <a:pathLst>
              <a:path extrusionOk="0" h="22479" w="20980">
                <a:moveTo>
                  <a:pt x="10481" y="5447"/>
                </a:moveTo>
                <a:cubicBezTo>
                  <a:pt x="13615" y="5447"/>
                  <a:pt x="16567" y="7361"/>
                  <a:pt x="17741" y="10466"/>
                </a:cubicBezTo>
                <a:cubicBezTo>
                  <a:pt x="19253" y="14467"/>
                  <a:pt x="17229" y="18944"/>
                  <a:pt x="13217" y="20444"/>
                </a:cubicBezTo>
                <a:cubicBezTo>
                  <a:pt x="12317" y="20784"/>
                  <a:pt x="11392" y="20945"/>
                  <a:pt x="10484" y="20945"/>
                </a:cubicBezTo>
                <a:cubicBezTo>
                  <a:pt x="7352" y="20945"/>
                  <a:pt x="4402" y="19032"/>
                  <a:pt x="3239" y="15931"/>
                </a:cubicBezTo>
                <a:cubicBezTo>
                  <a:pt x="1727" y="11919"/>
                  <a:pt x="3751" y="7454"/>
                  <a:pt x="7763" y="5942"/>
                </a:cubicBezTo>
                <a:cubicBezTo>
                  <a:pt x="8659" y="5606"/>
                  <a:pt x="9578" y="5447"/>
                  <a:pt x="10481" y="5447"/>
                </a:cubicBezTo>
                <a:close/>
                <a:moveTo>
                  <a:pt x="16467" y="1"/>
                </a:moveTo>
                <a:lnTo>
                  <a:pt x="11907" y="4025"/>
                </a:lnTo>
                <a:cubicBezTo>
                  <a:pt x="11442" y="3952"/>
                  <a:pt x="10969" y="3915"/>
                  <a:pt x="10492" y="3915"/>
                </a:cubicBezTo>
                <a:cubicBezTo>
                  <a:pt x="9406" y="3915"/>
                  <a:pt x="8299" y="4108"/>
                  <a:pt x="7216" y="4513"/>
                </a:cubicBezTo>
                <a:cubicBezTo>
                  <a:pt x="2429" y="6323"/>
                  <a:pt x="1" y="11669"/>
                  <a:pt x="1810" y="16467"/>
                </a:cubicBezTo>
                <a:cubicBezTo>
                  <a:pt x="3205" y="20189"/>
                  <a:pt x="6742" y="22479"/>
                  <a:pt x="10499" y="22479"/>
                </a:cubicBezTo>
                <a:cubicBezTo>
                  <a:pt x="11584" y="22479"/>
                  <a:pt x="12688" y="22287"/>
                  <a:pt x="13764" y="21884"/>
                </a:cubicBezTo>
                <a:cubicBezTo>
                  <a:pt x="18551" y="20075"/>
                  <a:pt x="20979" y="14717"/>
                  <a:pt x="19170" y="9931"/>
                </a:cubicBezTo>
                <a:cubicBezTo>
                  <a:pt x="18586" y="8371"/>
                  <a:pt x="17634" y="7073"/>
                  <a:pt x="16443" y="6085"/>
                </a:cubicBezTo>
                <a:lnTo>
                  <a:pt x="16467" y="1"/>
                </a:lnTo>
                <a:close/>
              </a:path>
            </a:pathLst>
          </a:custGeom>
          <a:solidFill>
            <a:srgbClr val="FCBD2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09" name="Google Shape;109;p5"/>
          <p:cNvSpPr/>
          <p:nvPr/>
        </p:nvSpPr>
        <p:spPr>
          <a:xfrm>
            <a:off x="3782422" y="3370469"/>
            <a:ext cx="731117" cy="396731"/>
          </a:xfrm>
          <a:custGeom>
            <a:rect b="b" l="l" r="r" t="t"/>
            <a:pathLst>
              <a:path extrusionOk="0" h="15443" w="24040">
                <a:moveTo>
                  <a:pt x="5585" y="1"/>
                </a:moveTo>
                <a:lnTo>
                  <a:pt x="1" y="5596"/>
                </a:lnTo>
                <a:cubicBezTo>
                  <a:pt x="6585" y="11169"/>
                  <a:pt x="14907" y="14752"/>
                  <a:pt x="24039" y="15443"/>
                </a:cubicBezTo>
                <a:lnTo>
                  <a:pt x="24039" y="7537"/>
                </a:lnTo>
                <a:cubicBezTo>
                  <a:pt x="17074" y="6894"/>
                  <a:pt x="10728" y="4168"/>
                  <a:pt x="5585" y="1"/>
                </a:cubicBezTo>
                <a:close/>
              </a:path>
            </a:pathLst>
          </a:custGeom>
          <a:solidFill>
            <a:srgbClr val="FCBD2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grpSp>
        <p:nvGrpSpPr>
          <p:cNvPr id="110" name="Google Shape;110;p5"/>
          <p:cNvGrpSpPr/>
          <p:nvPr/>
        </p:nvGrpSpPr>
        <p:grpSpPr>
          <a:xfrm>
            <a:off x="3815566" y="3869698"/>
            <a:ext cx="324471" cy="216875"/>
            <a:chOff x="3898100" y="3903700"/>
            <a:chExt cx="266725" cy="211050"/>
          </a:xfrm>
        </p:grpSpPr>
        <p:sp>
          <p:nvSpPr>
            <p:cNvPr id="111" name="Google Shape;111;p5"/>
            <p:cNvSpPr/>
            <p:nvPr/>
          </p:nvSpPr>
          <p:spPr>
            <a:xfrm>
              <a:off x="4009425" y="4070675"/>
              <a:ext cx="44100" cy="44075"/>
            </a:xfrm>
            <a:custGeom>
              <a:rect b="b" l="l" r="r" t="t"/>
              <a:pathLst>
                <a:path extrusionOk="0" h="1763" w="1764">
                  <a:moveTo>
                    <a:pt x="882" y="0"/>
                  </a:moveTo>
                  <a:cubicBezTo>
                    <a:pt x="394" y="0"/>
                    <a:pt x="1" y="393"/>
                    <a:pt x="1" y="882"/>
                  </a:cubicBezTo>
                  <a:cubicBezTo>
                    <a:pt x="1" y="1358"/>
                    <a:pt x="394" y="1763"/>
                    <a:pt x="882" y="1763"/>
                  </a:cubicBezTo>
                  <a:cubicBezTo>
                    <a:pt x="1370" y="1763"/>
                    <a:pt x="1763" y="1358"/>
                    <a:pt x="1763" y="882"/>
                  </a:cubicBezTo>
                  <a:cubicBezTo>
                    <a:pt x="1763" y="393"/>
                    <a:pt x="1370" y="0"/>
                    <a:pt x="882" y="0"/>
                  </a:cubicBezTo>
                  <a:close/>
                </a:path>
              </a:pathLst>
            </a:custGeom>
            <a:solidFill>
              <a:srgbClr val="FCBD2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12" name="Google Shape;112;p5"/>
            <p:cNvSpPr/>
            <p:nvPr/>
          </p:nvSpPr>
          <p:spPr>
            <a:xfrm>
              <a:off x="3898100" y="3903700"/>
              <a:ext cx="266725" cy="73250"/>
            </a:xfrm>
            <a:custGeom>
              <a:rect b="b" l="l" r="r" t="t"/>
              <a:pathLst>
                <a:path extrusionOk="0" h="2930" w="10669">
                  <a:moveTo>
                    <a:pt x="5335" y="0"/>
                  </a:moveTo>
                  <a:cubicBezTo>
                    <a:pt x="3251" y="0"/>
                    <a:pt x="1358" y="845"/>
                    <a:pt x="1" y="2215"/>
                  </a:cubicBezTo>
                  <a:lnTo>
                    <a:pt x="703" y="2929"/>
                  </a:lnTo>
                  <a:cubicBezTo>
                    <a:pt x="1894" y="1738"/>
                    <a:pt x="3525" y="1000"/>
                    <a:pt x="5335" y="1000"/>
                  </a:cubicBezTo>
                  <a:cubicBezTo>
                    <a:pt x="7145" y="1000"/>
                    <a:pt x="8776" y="1738"/>
                    <a:pt x="9967" y="2929"/>
                  </a:cubicBezTo>
                  <a:lnTo>
                    <a:pt x="10669" y="2215"/>
                  </a:lnTo>
                  <a:cubicBezTo>
                    <a:pt x="9312" y="845"/>
                    <a:pt x="7419" y="0"/>
                    <a:pt x="5335" y="0"/>
                  </a:cubicBezTo>
                  <a:close/>
                </a:path>
              </a:pathLst>
            </a:custGeom>
            <a:solidFill>
              <a:srgbClr val="FCBD2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13" name="Google Shape;113;p5"/>
            <p:cNvSpPr/>
            <p:nvPr/>
          </p:nvSpPr>
          <p:spPr>
            <a:xfrm>
              <a:off x="3935625" y="3956975"/>
              <a:ext cx="191700" cy="57475"/>
            </a:xfrm>
            <a:custGeom>
              <a:rect b="b" l="l" r="r" t="t"/>
              <a:pathLst>
                <a:path extrusionOk="0" h="2299" w="7668">
                  <a:moveTo>
                    <a:pt x="3834" y="0"/>
                  </a:moveTo>
                  <a:cubicBezTo>
                    <a:pt x="2334" y="0"/>
                    <a:pt x="976" y="608"/>
                    <a:pt x="0" y="1584"/>
                  </a:cubicBezTo>
                  <a:lnTo>
                    <a:pt x="703" y="2298"/>
                  </a:lnTo>
                  <a:cubicBezTo>
                    <a:pt x="1512" y="1500"/>
                    <a:pt x="2608" y="1000"/>
                    <a:pt x="3834" y="1000"/>
                  </a:cubicBezTo>
                  <a:cubicBezTo>
                    <a:pt x="5048" y="1000"/>
                    <a:pt x="6156" y="1500"/>
                    <a:pt x="6965" y="2298"/>
                  </a:cubicBezTo>
                  <a:lnTo>
                    <a:pt x="7668" y="1584"/>
                  </a:lnTo>
                  <a:cubicBezTo>
                    <a:pt x="6691" y="608"/>
                    <a:pt x="5334" y="0"/>
                    <a:pt x="3834" y="0"/>
                  </a:cubicBezTo>
                  <a:close/>
                </a:path>
              </a:pathLst>
            </a:custGeom>
            <a:solidFill>
              <a:srgbClr val="FCBD2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14" name="Google Shape;114;p5"/>
            <p:cNvSpPr/>
            <p:nvPr/>
          </p:nvSpPr>
          <p:spPr>
            <a:xfrm>
              <a:off x="3974900" y="4012625"/>
              <a:ext cx="113150" cy="41100"/>
            </a:xfrm>
            <a:custGeom>
              <a:rect b="b" l="l" r="r" t="t"/>
              <a:pathLst>
                <a:path extrusionOk="0" h="1644" w="4526">
                  <a:moveTo>
                    <a:pt x="2263" y="1"/>
                  </a:moveTo>
                  <a:cubicBezTo>
                    <a:pt x="1382" y="1"/>
                    <a:pt x="584" y="358"/>
                    <a:pt x="1" y="941"/>
                  </a:cubicBezTo>
                  <a:lnTo>
                    <a:pt x="715" y="1644"/>
                  </a:lnTo>
                  <a:cubicBezTo>
                    <a:pt x="1108" y="1251"/>
                    <a:pt x="1656" y="1001"/>
                    <a:pt x="2263" y="1001"/>
                  </a:cubicBezTo>
                  <a:cubicBezTo>
                    <a:pt x="2870" y="1001"/>
                    <a:pt x="3418" y="1251"/>
                    <a:pt x="3811" y="1644"/>
                  </a:cubicBezTo>
                  <a:lnTo>
                    <a:pt x="4525" y="941"/>
                  </a:lnTo>
                  <a:cubicBezTo>
                    <a:pt x="3942" y="358"/>
                    <a:pt x="3144" y="1"/>
                    <a:pt x="2263" y="1"/>
                  </a:cubicBezTo>
                  <a:close/>
                </a:path>
              </a:pathLst>
            </a:custGeom>
            <a:solidFill>
              <a:srgbClr val="FCBD2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grpSp>
      <p:sp>
        <p:nvSpPr>
          <p:cNvPr id="115" name="Google Shape;115;p5"/>
          <p:cNvSpPr txBox="1"/>
          <p:nvPr/>
        </p:nvSpPr>
        <p:spPr>
          <a:xfrm>
            <a:off x="282028" y="3745266"/>
            <a:ext cx="3140400" cy="4416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Learn to Manage Stress Depression and Anger</a:t>
            </a:r>
            <a:endParaRPr b="1" i="0" sz="1400" u="none" cap="none" strike="noStrike">
              <a:solidFill>
                <a:srgbClr val="44637F"/>
              </a:solidFill>
              <a:latin typeface="Old Standard TT"/>
              <a:ea typeface="Old Standard TT"/>
              <a:cs typeface="Old Standard TT"/>
              <a:sym typeface="Old Standard TT"/>
            </a:endParaRPr>
          </a:p>
        </p:txBody>
      </p:sp>
      <p:sp>
        <p:nvSpPr>
          <p:cNvPr id="116" name="Google Shape;116;p5"/>
          <p:cNvSpPr/>
          <p:nvPr/>
        </p:nvSpPr>
        <p:spPr>
          <a:xfrm>
            <a:off x="5130404" y="1274183"/>
            <a:ext cx="337518" cy="285108"/>
          </a:xfrm>
          <a:custGeom>
            <a:rect b="b" l="l" r="r" t="t"/>
            <a:pathLst>
              <a:path extrusionOk="0" h="11098" w="11098">
                <a:moveTo>
                  <a:pt x="5549" y="751"/>
                </a:moveTo>
                <a:cubicBezTo>
                  <a:pt x="6049" y="751"/>
                  <a:pt x="6537" y="834"/>
                  <a:pt x="6990" y="977"/>
                </a:cubicBezTo>
                <a:cubicBezTo>
                  <a:pt x="6537" y="1144"/>
                  <a:pt x="5942" y="1406"/>
                  <a:pt x="5311" y="1798"/>
                </a:cubicBezTo>
                <a:cubicBezTo>
                  <a:pt x="4763" y="1560"/>
                  <a:pt x="4156" y="1358"/>
                  <a:pt x="3501" y="1227"/>
                </a:cubicBezTo>
                <a:cubicBezTo>
                  <a:pt x="4120" y="929"/>
                  <a:pt x="4811" y="751"/>
                  <a:pt x="5549" y="751"/>
                </a:cubicBezTo>
                <a:close/>
                <a:moveTo>
                  <a:pt x="2704" y="1703"/>
                </a:moveTo>
                <a:cubicBezTo>
                  <a:pt x="3442" y="1798"/>
                  <a:pt x="4109" y="1965"/>
                  <a:pt x="4704" y="2191"/>
                </a:cubicBezTo>
                <a:cubicBezTo>
                  <a:pt x="4263" y="2513"/>
                  <a:pt x="3823" y="2882"/>
                  <a:pt x="3394" y="3322"/>
                </a:cubicBezTo>
                <a:lnTo>
                  <a:pt x="2156" y="2156"/>
                </a:lnTo>
                <a:cubicBezTo>
                  <a:pt x="2323" y="1989"/>
                  <a:pt x="2513" y="1846"/>
                  <a:pt x="2704" y="1703"/>
                </a:cubicBezTo>
                <a:close/>
                <a:moveTo>
                  <a:pt x="7823" y="1322"/>
                </a:moveTo>
                <a:cubicBezTo>
                  <a:pt x="8383" y="1632"/>
                  <a:pt x="8883" y="2049"/>
                  <a:pt x="9288" y="2537"/>
                </a:cubicBezTo>
                <a:cubicBezTo>
                  <a:pt x="9240" y="3382"/>
                  <a:pt x="9097" y="4132"/>
                  <a:pt x="8883" y="4799"/>
                </a:cubicBezTo>
                <a:cubicBezTo>
                  <a:pt x="8216" y="3834"/>
                  <a:pt x="7264" y="2834"/>
                  <a:pt x="5930" y="2108"/>
                </a:cubicBezTo>
                <a:cubicBezTo>
                  <a:pt x="6787" y="1632"/>
                  <a:pt x="7514" y="1406"/>
                  <a:pt x="7823" y="1322"/>
                </a:cubicBezTo>
                <a:close/>
                <a:moveTo>
                  <a:pt x="1763" y="2620"/>
                </a:moveTo>
                <a:lnTo>
                  <a:pt x="3001" y="3775"/>
                </a:lnTo>
                <a:cubicBezTo>
                  <a:pt x="2656" y="4192"/>
                  <a:pt x="2335" y="4668"/>
                  <a:pt x="2049" y="5204"/>
                </a:cubicBezTo>
                <a:cubicBezTo>
                  <a:pt x="1644" y="4358"/>
                  <a:pt x="1442" y="3632"/>
                  <a:pt x="1358" y="3227"/>
                </a:cubicBezTo>
                <a:cubicBezTo>
                  <a:pt x="1477" y="3013"/>
                  <a:pt x="1608" y="2811"/>
                  <a:pt x="1763" y="2620"/>
                </a:cubicBezTo>
                <a:close/>
                <a:moveTo>
                  <a:pt x="9812" y="3370"/>
                </a:moveTo>
                <a:cubicBezTo>
                  <a:pt x="10157" y="4025"/>
                  <a:pt x="10347" y="4763"/>
                  <a:pt x="10347" y="5549"/>
                </a:cubicBezTo>
                <a:cubicBezTo>
                  <a:pt x="10347" y="6097"/>
                  <a:pt x="10252" y="6621"/>
                  <a:pt x="10086" y="7109"/>
                </a:cubicBezTo>
                <a:cubicBezTo>
                  <a:pt x="9919" y="6680"/>
                  <a:pt x="9669" y="6085"/>
                  <a:pt x="9288" y="5442"/>
                </a:cubicBezTo>
                <a:cubicBezTo>
                  <a:pt x="9538" y="4823"/>
                  <a:pt x="9716" y="4132"/>
                  <a:pt x="9812" y="3370"/>
                </a:cubicBezTo>
                <a:close/>
                <a:moveTo>
                  <a:pt x="5335" y="2465"/>
                </a:moveTo>
                <a:cubicBezTo>
                  <a:pt x="6918" y="3239"/>
                  <a:pt x="7966" y="4406"/>
                  <a:pt x="8633" y="5466"/>
                </a:cubicBezTo>
                <a:cubicBezTo>
                  <a:pt x="8335" y="6156"/>
                  <a:pt x="7978" y="6740"/>
                  <a:pt x="7573" y="7252"/>
                </a:cubicBezTo>
                <a:lnTo>
                  <a:pt x="3823" y="3727"/>
                </a:lnTo>
                <a:cubicBezTo>
                  <a:pt x="4311" y="3203"/>
                  <a:pt x="4835" y="2799"/>
                  <a:pt x="5335" y="2465"/>
                </a:cubicBezTo>
                <a:close/>
                <a:moveTo>
                  <a:pt x="977" y="4108"/>
                </a:moveTo>
                <a:cubicBezTo>
                  <a:pt x="1144" y="4596"/>
                  <a:pt x="1382" y="5204"/>
                  <a:pt x="1739" y="5859"/>
                </a:cubicBezTo>
                <a:cubicBezTo>
                  <a:pt x="1513" y="6382"/>
                  <a:pt x="1334" y="6966"/>
                  <a:pt x="1215" y="7597"/>
                </a:cubicBezTo>
                <a:cubicBezTo>
                  <a:pt x="918" y="6978"/>
                  <a:pt x="751" y="6287"/>
                  <a:pt x="751" y="5549"/>
                </a:cubicBezTo>
                <a:cubicBezTo>
                  <a:pt x="751" y="5049"/>
                  <a:pt x="834" y="4561"/>
                  <a:pt x="977" y="4108"/>
                </a:cubicBezTo>
                <a:close/>
                <a:moveTo>
                  <a:pt x="8990" y="6097"/>
                </a:moveTo>
                <a:cubicBezTo>
                  <a:pt x="9466" y="7002"/>
                  <a:pt x="9657" y="7740"/>
                  <a:pt x="9705" y="7942"/>
                </a:cubicBezTo>
                <a:cubicBezTo>
                  <a:pt x="9550" y="8216"/>
                  <a:pt x="9359" y="8478"/>
                  <a:pt x="9145" y="8728"/>
                </a:cubicBezTo>
                <a:lnTo>
                  <a:pt x="8002" y="7644"/>
                </a:lnTo>
                <a:cubicBezTo>
                  <a:pt x="8359" y="7192"/>
                  <a:pt x="8704" y="6680"/>
                  <a:pt x="8990" y="6097"/>
                </a:cubicBezTo>
                <a:close/>
                <a:moveTo>
                  <a:pt x="3418" y="4180"/>
                </a:moveTo>
                <a:lnTo>
                  <a:pt x="7180" y="7704"/>
                </a:lnTo>
                <a:cubicBezTo>
                  <a:pt x="6704" y="8216"/>
                  <a:pt x="6204" y="8633"/>
                  <a:pt x="5728" y="8954"/>
                </a:cubicBezTo>
                <a:cubicBezTo>
                  <a:pt x="4097" y="8156"/>
                  <a:pt x="3061" y="6966"/>
                  <a:pt x="2394" y="5847"/>
                </a:cubicBezTo>
                <a:cubicBezTo>
                  <a:pt x="2692" y="5204"/>
                  <a:pt x="3037" y="4656"/>
                  <a:pt x="3418" y="4180"/>
                </a:cubicBezTo>
                <a:close/>
                <a:moveTo>
                  <a:pt x="7597" y="8109"/>
                </a:moveTo>
                <a:lnTo>
                  <a:pt x="8716" y="9145"/>
                </a:lnTo>
                <a:cubicBezTo>
                  <a:pt x="8478" y="9359"/>
                  <a:pt x="8228" y="9538"/>
                  <a:pt x="7966" y="9692"/>
                </a:cubicBezTo>
                <a:cubicBezTo>
                  <a:pt x="7371" y="9573"/>
                  <a:pt x="6835" y="9418"/>
                  <a:pt x="6347" y="9228"/>
                </a:cubicBezTo>
                <a:cubicBezTo>
                  <a:pt x="6764" y="8918"/>
                  <a:pt x="7192" y="8549"/>
                  <a:pt x="7597" y="8109"/>
                </a:cubicBezTo>
                <a:close/>
                <a:moveTo>
                  <a:pt x="2132" y="6501"/>
                </a:moveTo>
                <a:cubicBezTo>
                  <a:pt x="2799" y="7525"/>
                  <a:pt x="3763" y="8561"/>
                  <a:pt x="5144" y="9323"/>
                </a:cubicBezTo>
                <a:cubicBezTo>
                  <a:pt x="4537" y="9680"/>
                  <a:pt x="4013" y="9895"/>
                  <a:pt x="3739" y="9990"/>
                </a:cubicBezTo>
                <a:cubicBezTo>
                  <a:pt x="2918" y="9657"/>
                  <a:pt x="2215" y="9097"/>
                  <a:pt x="1704" y="8406"/>
                </a:cubicBezTo>
                <a:cubicBezTo>
                  <a:pt x="1787" y="7704"/>
                  <a:pt x="1930" y="7073"/>
                  <a:pt x="2132" y="6501"/>
                </a:cubicBezTo>
                <a:close/>
                <a:moveTo>
                  <a:pt x="5752" y="9633"/>
                </a:moveTo>
                <a:cubicBezTo>
                  <a:pt x="6156" y="9811"/>
                  <a:pt x="6597" y="9966"/>
                  <a:pt x="7061" y="10097"/>
                </a:cubicBezTo>
                <a:cubicBezTo>
                  <a:pt x="6585" y="10264"/>
                  <a:pt x="6085" y="10347"/>
                  <a:pt x="5549" y="10347"/>
                </a:cubicBezTo>
                <a:cubicBezTo>
                  <a:pt x="5240" y="10347"/>
                  <a:pt x="4930" y="10311"/>
                  <a:pt x="4632" y="10264"/>
                </a:cubicBezTo>
                <a:cubicBezTo>
                  <a:pt x="4966" y="10109"/>
                  <a:pt x="5347" y="9895"/>
                  <a:pt x="5752" y="9633"/>
                </a:cubicBezTo>
                <a:close/>
                <a:moveTo>
                  <a:pt x="5549" y="1"/>
                </a:moveTo>
                <a:cubicBezTo>
                  <a:pt x="2489" y="1"/>
                  <a:pt x="1" y="2489"/>
                  <a:pt x="1" y="5549"/>
                </a:cubicBezTo>
                <a:cubicBezTo>
                  <a:pt x="1" y="8621"/>
                  <a:pt x="2489" y="11097"/>
                  <a:pt x="5549" y="11097"/>
                </a:cubicBezTo>
                <a:cubicBezTo>
                  <a:pt x="8621" y="11097"/>
                  <a:pt x="11098" y="8621"/>
                  <a:pt x="11098" y="5549"/>
                </a:cubicBezTo>
                <a:cubicBezTo>
                  <a:pt x="11098" y="2489"/>
                  <a:pt x="8621" y="1"/>
                  <a:pt x="5549" y="1"/>
                </a:cubicBezTo>
                <a:close/>
              </a:path>
            </a:pathLst>
          </a:custGeom>
          <a:solidFill>
            <a:srgbClr val="3E8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17" name="Google Shape;117;p5"/>
          <p:cNvSpPr txBox="1"/>
          <p:nvPr/>
        </p:nvSpPr>
        <p:spPr>
          <a:xfrm>
            <a:off x="5820833" y="1177856"/>
            <a:ext cx="3158700" cy="441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Improve ELA [English – Language – Arts] Skills</a:t>
            </a:r>
            <a:endParaRPr b="1" i="0" sz="1400" u="none" cap="none" strike="noStrike">
              <a:solidFill>
                <a:srgbClr val="44637F"/>
              </a:solidFill>
              <a:latin typeface="Old Standard TT"/>
              <a:ea typeface="Old Standard TT"/>
              <a:cs typeface="Old Standard TT"/>
              <a:sym typeface="Old Standard TT"/>
            </a:endParaRPr>
          </a:p>
        </p:txBody>
      </p:sp>
      <p:sp>
        <p:nvSpPr>
          <p:cNvPr id="118" name="Google Shape;118;p5"/>
          <p:cNvSpPr/>
          <p:nvPr/>
        </p:nvSpPr>
        <p:spPr>
          <a:xfrm flipH="1">
            <a:off x="4977823" y="1173168"/>
            <a:ext cx="642738" cy="586760"/>
          </a:xfrm>
          <a:custGeom>
            <a:rect b="b" l="l" r="r" t="t"/>
            <a:pathLst>
              <a:path extrusionOk="0" h="22840" w="21134">
                <a:moveTo>
                  <a:pt x="10576" y="1528"/>
                </a:moveTo>
                <a:cubicBezTo>
                  <a:pt x="11644" y="1528"/>
                  <a:pt x="12729" y="1750"/>
                  <a:pt x="13764" y="2218"/>
                </a:cubicBezTo>
                <a:cubicBezTo>
                  <a:pt x="17669" y="3992"/>
                  <a:pt x="19395" y="8576"/>
                  <a:pt x="17633" y="12481"/>
                </a:cubicBezTo>
                <a:cubicBezTo>
                  <a:pt x="16331" y="15339"/>
                  <a:pt x="13515" y="17030"/>
                  <a:pt x="10564" y="17030"/>
                </a:cubicBezTo>
                <a:cubicBezTo>
                  <a:pt x="9495" y="17030"/>
                  <a:pt x="8409" y="16808"/>
                  <a:pt x="7370" y="16339"/>
                </a:cubicBezTo>
                <a:cubicBezTo>
                  <a:pt x="3477" y="14577"/>
                  <a:pt x="1750" y="9981"/>
                  <a:pt x="3512" y="6088"/>
                </a:cubicBezTo>
                <a:cubicBezTo>
                  <a:pt x="4806" y="3221"/>
                  <a:pt x="7627" y="1528"/>
                  <a:pt x="10576" y="1528"/>
                </a:cubicBezTo>
                <a:close/>
                <a:moveTo>
                  <a:pt x="10580" y="1"/>
                </a:moveTo>
                <a:cubicBezTo>
                  <a:pt x="7046" y="1"/>
                  <a:pt x="3667" y="2029"/>
                  <a:pt x="2119" y="5457"/>
                </a:cubicBezTo>
                <a:cubicBezTo>
                  <a:pt x="0" y="10124"/>
                  <a:pt x="2072" y="15613"/>
                  <a:pt x="6739" y="17732"/>
                </a:cubicBezTo>
                <a:cubicBezTo>
                  <a:pt x="7972" y="18295"/>
                  <a:pt x="9261" y="18558"/>
                  <a:pt x="10534" y="18558"/>
                </a:cubicBezTo>
                <a:cubicBezTo>
                  <a:pt x="10822" y="18558"/>
                  <a:pt x="11109" y="18544"/>
                  <a:pt x="11394" y="18518"/>
                </a:cubicBezTo>
                <a:lnTo>
                  <a:pt x="15669" y="22840"/>
                </a:lnTo>
                <a:lnTo>
                  <a:pt x="16050" y="16768"/>
                </a:lnTo>
                <a:cubicBezTo>
                  <a:pt x="17300" y="15851"/>
                  <a:pt x="18336" y="14625"/>
                  <a:pt x="19026" y="13112"/>
                </a:cubicBezTo>
                <a:cubicBezTo>
                  <a:pt x="21134" y="8445"/>
                  <a:pt x="19062" y="2944"/>
                  <a:pt x="14395" y="825"/>
                </a:cubicBezTo>
                <a:cubicBezTo>
                  <a:pt x="13156" y="266"/>
                  <a:pt x="11858" y="1"/>
                  <a:pt x="10580" y="1"/>
                </a:cubicBezTo>
                <a:close/>
              </a:path>
            </a:pathLst>
          </a:custGeom>
          <a:solidFill>
            <a:srgbClr val="3E8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19" name="Google Shape;119;p5"/>
          <p:cNvSpPr/>
          <p:nvPr/>
        </p:nvSpPr>
        <p:spPr>
          <a:xfrm flipH="1">
            <a:off x="4749665" y="1599757"/>
            <a:ext cx="750307" cy="410192"/>
          </a:xfrm>
          <a:custGeom>
            <a:rect b="b" l="l" r="r" t="t"/>
            <a:pathLst>
              <a:path extrusionOk="0" h="15967" w="24671">
                <a:moveTo>
                  <a:pt x="24670" y="0"/>
                </a:moveTo>
                <a:cubicBezTo>
                  <a:pt x="15252" y="715"/>
                  <a:pt x="6692" y="4501"/>
                  <a:pt x="1" y="10383"/>
                </a:cubicBezTo>
                <a:lnTo>
                  <a:pt x="5585" y="15967"/>
                </a:lnTo>
                <a:cubicBezTo>
                  <a:pt x="10823" y="11502"/>
                  <a:pt x="17419" y="8573"/>
                  <a:pt x="24670" y="7906"/>
                </a:cubicBezTo>
                <a:lnTo>
                  <a:pt x="24670" y="0"/>
                </a:lnTo>
                <a:close/>
              </a:path>
            </a:pathLst>
          </a:custGeom>
          <a:solidFill>
            <a:srgbClr val="3E8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20" name="Google Shape;120;p5"/>
          <p:cNvSpPr/>
          <p:nvPr/>
        </p:nvSpPr>
        <p:spPr>
          <a:xfrm>
            <a:off x="5976489" y="2009956"/>
            <a:ext cx="372614" cy="261858"/>
          </a:xfrm>
          <a:custGeom>
            <a:rect b="b" l="l" r="r" t="t"/>
            <a:pathLst>
              <a:path extrusionOk="0" h="10193" w="12252">
                <a:moveTo>
                  <a:pt x="6049" y="1"/>
                </a:moveTo>
                <a:cubicBezTo>
                  <a:pt x="4632" y="1"/>
                  <a:pt x="3525" y="429"/>
                  <a:pt x="2763" y="1275"/>
                </a:cubicBezTo>
                <a:cubicBezTo>
                  <a:pt x="1810" y="2311"/>
                  <a:pt x="1632" y="3704"/>
                  <a:pt x="1620" y="4430"/>
                </a:cubicBezTo>
                <a:cubicBezTo>
                  <a:pt x="1060" y="4609"/>
                  <a:pt x="643" y="5132"/>
                  <a:pt x="643" y="5752"/>
                </a:cubicBezTo>
                <a:lnTo>
                  <a:pt x="643" y="5906"/>
                </a:lnTo>
                <a:cubicBezTo>
                  <a:pt x="286" y="5906"/>
                  <a:pt x="0" y="6204"/>
                  <a:pt x="0" y="6561"/>
                </a:cubicBezTo>
                <a:lnTo>
                  <a:pt x="0" y="7990"/>
                </a:lnTo>
                <a:cubicBezTo>
                  <a:pt x="0" y="8347"/>
                  <a:pt x="286" y="8633"/>
                  <a:pt x="643" y="8633"/>
                </a:cubicBezTo>
                <a:lnTo>
                  <a:pt x="643" y="8800"/>
                </a:lnTo>
                <a:cubicBezTo>
                  <a:pt x="643" y="9562"/>
                  <a:pt x="1274" y="10193"/>
                  <a:pt x="2036" y="10193"/>
                </a:cubicBezTo>
                <a:cubicBezTo>
                  <a:pt x="2798" y="10193"/>
                  <a:pt x="3429" y="9562"/>
                  <a:pt x="3429" y="8800"/>
                </a:cubicBezTo>
                <a:lnTo>
                  <a:pt x="3429" y="5752"/>
                </a:lnTo>
                <a:cubicBezTo>
                  <a:pt x="3429" y="5025"/>
                  <a:pt x="2870" y="4442"/>
                  <a:pt x="2167" y="4370"/>
                </a:cubicBezTo>
                <a:cubicBezTo>
                  <a:pt x="2191" y="3704"/>
                  <a:pt x="2370" y="2513"/>
                  <a:pt x="3167" y="1644"/>
                </a:cubicBezTo>
                <a:cubicBezTo>
                  <a:pt x="3822" y="918"/>
                  <a:pt x="4799" y="549"/>
                  <a:pt x="6049" y="549"/>
                </a:cubicBezTo>
                <a:cubicBezTo>
                  <a:pt x="7287" y="549"/>
                  <a:pt x="8251" y="918"/>
                  <a:pt x="8918" y="1632"/>
                </a:cubicBezTo>
                <a:cubicBezTo>
                  <a:pt x="9716" y="2501"/>
                  <a:pt x="9906" y="3692"/>
                  <a:pt x="9942" y="4382"/>
                </a:cubicBezTo>
                <a:cubicBezTo>
                  <a:pt x="9311" y="4513"/>
                  <a:pt x="8835" y="5073"/>
                  <a:pt x="8835" y="5752"/>
                </a:cubicBezTo>
                <a:lnTo>
                  <a:pt x="8835" y="8800"/>
                </a:lnTo>
                <a:cubicBezTo>
                  <a:pt x="8835" y="9562"/>
                  <a:pt x="9454" y="10193"/>
                  <a:pt x="10216" y="10193"/>
                </a:cubicBezTo>
                <a:cubicBezTo>
                  <a:pt x="10990" y="10193"/>
                  <a:pt x="11609" y="9562"/>
                  <a:pt x="11609" y="8800"/>
                </a:cubicBezTo>
                <a:lnTo>
                  <a:pt x="11609" y="8633"/>
                </a:lnTo>
                <a:cubicBezTo>
                  <a:pt x="11966" y="8633"/>
                  <a:pt x="12252" y="8347"/>
                  <a:pt x="12252" y="7990"/>
                </a:cubicBezTo>
                <a:lnTo>
                  <a:pt x="12252" y="6561"/>
                </a:lnTo>
                <a:cubicBezTo>
                  <a:pt x="12252" y="6204"/>
                  <a:pt x="11966" y="5918"/>
                  <a:pt x="11609" y="5906"/>
                </a:cubicBezTo>
                <a:lnTo>
                  <a:pt x="11609" y="5752"/>
                </a:lnTo>
                <a:cubicBezTo>
                  <a:pt x="11609" y="5073"/>
                  <a:pt x="11133" y="4513"/>
                  <a:pt x="10502" y="4382"/>
                </a:cubicBezTo>
                <a:cubicBezTo>
                  <a:pt x="10454" y="3608"/>
                  <a:pt x="10252" y="2275"/>
                  <a:pt x="9323" y="1263"/>
                </a:cubicBezTo>
                <a:cubicBezTo>
                  <a:pt x="8549" y="429"/>
                  <a:pt x="7454" y="1"/>
                  <a:pt x="6049" y="1"/>
                </a:cubicBezTo>
                <a:close/>
              </a:path>
            </a:pathLst>
          </a:custGeom>
          <a:solidFill>
            <a:srgbClr val="42BA9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21" name="Google Shape;121;p5"/>
          <p:cNvSpPr txBox="1"/>
          <p:nvPr/>
        </p:nvSpPr>
        <p:spPr>
          <a:xfrm>
            <a:off x="6515310" y="1924856"/>
            <a:ext cx="2558700" cy="441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Learn Empathetic SI Based Leadership Skills</a:t>
            </a:r>
            <a:endParaRPr b="1" i="0" sz="1400" u="none" cap="none" strike="noStrike">
              <a:solidFill>
                <a:srgbClr val="44637F"/>
              </a:solidFill>
              <a:latin typeface="Old Standard TT"/>
              <a:ea typeface="Old Standard TT"/>
              <a:cs typeface="Old Standard TT"/>
              <a:sym typeface="Old Standard TT"/>
            </a:endParaRPr>
          </a:p>
        </p:txBody>
      </p:sp>
      <p:sp>
        <p:nvSpPr>
          <p:cNvPr id="122" name="Google Shape;122;p5"/>
          <p:cNvSpPr/>
          <p:nvPr/>
        </p:nvSpPr>
        <p:spPr>
          <a:xfrm flipH="1">
            <a:off x="5764666" y="1917342"/>
            <a:ext cx="709737" cy="476986"/>
          </a:xfrm>
          <a:custGeom>
            <a:rect b="b" l="l" r="r" t="t"/>
            <a:pathLst>
              <a:path extrusionOk="0" h="18567" w="23337">
                <a:moveTo>
                  <a:pt x="10410" y="1534"/>
                </a:moveTo>
                <a:cubicBezTo>
                  <a:pt x="13672" y="1534"/>
                  <a:pt x="16706" y="3604"/>
                  <a:pt x="17777" y="6863"/>
                </a:cubicBezTo>
                <a:cubicBezTo>
                  <a:pt x="19110" y="10935"/>
                  <a:pt x="16896" y="15305"/>
                  <a:pt x="12824" y="16638"/>
                </a:cubicBezTo>
                <a:cubicBezTo>
                  <a:pt x="12020" y="16905"/>
                  <a:pt x="11204" y="17031"/>
                  <a:pt x="10402" y="17031"/>
                </a:cubicBezTo>
                <a:cubicBezTo>
                  <a:pt x="7149" y="17031"/>
                  <a:pt x="4118" y="14954"/>
                  <a:pt x="3049" y="11697"/>
                </a:cubicBezTo>
                <a:cubicBezTo>
                  <a:pt x="1715" y="7625"/>
                  <a:pt x="3930" y="3256"/>
                  <a:pt x="7990" y="1922"/>
                </a:cubicBezTo>
                <a:cubicBezTo>
                  <a:pt x="8793" y="1659"/>
                  <a:pt x="9608" y="1534"/>
                  <a:pt x="10410" y="1534"/>
                </a:cubicBezTo>
                <a:close/>
                <a:moveTo>
                  <a:pt x="10419" y="0"/>
                </a:moveTo>
                <a:cubicBezTo>
                  <a:pt x="9456" y="0"/>
                  <a:pt x="8477" y="152"/>
                  <a:pt x="7513" y="470"/>
                </a:cubicBezTo>
                <a:cubicBezTo>
                  <a:pt x="2644" y="2065"/>
                  <a:pt x="1" y="7304"/>
                  <a:pt x="1596" y="12174"/>
                </a:cubicBezTo>
                <a:cubicBezTo>
                  <a:pt x="2877" y="16084"/>
                  <a:pt x="6508" y="18567"/>
                  <a:pt x="10410" y="18567"/>
                </a:cubicBezTo>
                <a:cubicBezTo>
                  <a:pt x="11367" y="18567"/>
                  <a:pt x="12341" y="18417"/>
                  <a:pt x="13300" y="18103"/>
                </a:cubicBezTo>
                <a:cubicBezTo>
                  <a:pt x="14871" y="17579"/>
                  <a:pt x="16217" y="16686"/>
                  <a:pt x="17265" y="15543"/>
                </a:cubicBezTo>
                <a:lnTo>
                  <a:pt x="23337" y="15817"/>
                </a:lnTo>
                <a:lnTo>
                  <a:pt x="19503" y="11090"/>
                </a:lnTo>
                <a:cubicBezTo>
                  <a:pt x="19813" y="9578"/>
                  <a:pt x="19741" y="7959"/>
                  <a:pt x="19229" y="6387"/>
                </a:cubicBezTo>
                <a:cubicBezTo>
                  <a:pt x="17950" y="2482"/>
                  <a:pt x="14319" y="0"/>
                  <a:pt x="10419" y="0"/>
                </a:cubicBezTo>
                <a:close/>
              </a:path>
            </a:pathLst>
          </a:custGeom>
          <a:solidFill>
            <a:srgbClr val="42BA9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23" name="Google Shape;123;p5"/>
          <p:cNvSpPr/>
          <p:nvPr/>
        </p:nvSpPr>
        <p:spPr>
          <a:xfrm flipH="1">
            <a:off x="5465922" y="1983623"/>
            <a:ext cx="469660" cy="632565"/>
          </a:xfrm>
          <a:custGeom>
            <a:rect b="b" l="l" r="r" t="t"/>
            <a:pathLst>
              <a:path extrusionOk="0" h="24623" w="15443">
                <a:moveTo>
                  <a:pt x="9847" y="1"/>
                </a:moveTo>
                <a:cubicBezTo>
                  <a:pt x="4179" y="6740"/>
                  <a:pt x="572" y="15276"/>
                  <a:pt x="0" y="24623"/>
                </a:cubicBezTo>
                <a:lnTo>
                  <a:pt x="7882" y="24623"/>
                </a:lnTo>
                <a:cubicBezTo>
                  <a:pt x="8430" y="17443"/>
                  <a:pt x="11168" y="10883"/>
                  <a:pt x="15443" y="5597"/>
                </a:cubicBezTo>
                <a:lnTo>
                  <a:pt x="9847" y="1"/>
                </a:lnTo>
                <a:close/>
              </a:path>
            </a:pathLst>
          </a:custGeom>
          <a:solidFill>
            <a:srgbClr val="42BA9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grpSp>
        <p:nvGrpSpPr>
          <p:cNvPr id="124" name="Google Shape;124;p5"/>
          <p:cNvGrpSpPr/>
          <p:nvPr/>
        </p:nvGrpSpPr>
        <p:grpSpPr>
          <a:xfrm>
            <a:off x="6050357" y="3083782"/>
            <a:ext cx="224535" cy="252070"/>
            <a:chOff x="5658038" y="6668575"/>
            <a:chExt cx="184575" cy="245300"/>
          </a:xfrm>
        </p:grpSpPr>
        <p:sp>
          <p:nvSpPr>
            <p:cNvPr id="125" name="Google Shape;125;p5"/>
            <p:cNvSpPr/>
            <p:nvPr/>
          </p:nvSpPr>
          <p:spPr>
            <a:xfrm>
              <a:off x="5699113" y="6668575"/>
              <a:ext cx="102425" cy="102725"/>
            </a:xfrm>
            <a:custGeom>
              <a:rect b="b" l="l" r="r" t="t"/>
              <a:pathLst>
                <a:path extrusionOk="0" h="4109" w="4097">
                  <a:moveTo>
                    <a:pt x="2048" y="1"/>
                  </a:moveTo>
                  <a:cubicBezTo>
                    <a:pt x="917" y="1"/>
                    <a:pt x="0" y="930"/>
                    <a:pt x="0" y="2061"/>
                  </a:cubicBezTo>
                  <a:cubicBezTo>
                    <a:pt x="0" y="3192"/>
                    <a:pt x="917" y="4108"/>
                    <a:pt x="2048" y="4108"/>
                  </a:cubicBezTo>
                  <a:cubicBezTo>
                    <a:pt x="3179" y="4108"/>
                    <a:pt x="4096" y="3192"/>
                    <a:pt x="4096" y="2061"/>
                  </a:cubicBezTo>
                  <a:cubicBezTo>
                    <a:pt x="4096" y="930"/>
                    <a:pt x="3179" y="1"/>
                    <a:pt x="2048" y="1"/>
                  </a:cubicBezTo>
                  <a:close/>
                </a:path>
              </a:pathLst>
            </a:custGeom>
            <a:solidFill>
              <a:srgbClr val="5EB2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26" name="Google Shape;126;p5"/>
            <p:cNvSpPr/>
            <p:nvPr/>
          </p:nvSpPr>
          <p:spPr>
            <a:xfrm>
              <a:off x="5658038" y="6794200"/>
              <a:ext cx="184575" cy="119675"/>
            </a:xfrm>
            <a:custGeom>
              <a:rect b="b" l="l" r="r" t="t"/>
              <a:pathLst>
                <a:path extrusionOk="0" h="4787" w="7383">
                  <a:moveTo>
                    <a:pt x="3691" y="0"/>
                  </a:moveTo>
                  <a:cubicBezTo>
                    <a:pt x="0" y="0"/>
                    <a:pt x="238" y="4787"/>
                    <a:pt x="238" y="4787"/>
                  </a:cubicBezTo>
                  <a:lnTo>
                    <a:pt x="7144" y="4787"/>
                  </a:lnTo>
                  <a:cubicBezTo>
                    <a:pt x="7144" y="4787"/>
                    <a:pt x="7382" y="0"/>
                    <a:pt x="3691" y="0"/>
                  </a:cubicBezTo>
                  <a:close/>
                </a:path>
              </a:pathLst>
            </a:custGeom>
            <a:solidFill>
              <a:srgbClr val="5EB2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grpSp>
      <p:sp>
        <p:nvSpPr>
          <p:cNvPr id="127" name="Google Shape;127;p5"/>
          <p:cNvSpPr txBox="1"/>
          <p:nvPr/>
        </p:nvSpPr>
        <p:spPr>
          <a:xfrm>
            <a:off x="6515310" y="2976993"/>
            <a:ext cx="2558700" cy="441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Learn to take Socially Responsible Decisions</a:t>
            </a:r>
            <a:endParaRPr b="1" i="0" sz="1400" u="none" cap="none" strike="noStrike">
              <a:solidFill>
                <a:srgbClr val="44637F"/>
              </a:solidFill>
              <a:latin typeface="Old Standard TT"/>
              <a:ea typeface="Old Standard TT"/>
              <a:cs typeface="Old Standard TT"/>
              <a:sym typeface="Old Standard TT"/>
            </a:endParaRPr>
          </a:p>
        </p:txBody>
      </p:sp>
      <p:sp>
        <p:nvSpPr>
          <p:cNvPr id="128" name="Google Shape;128;p5"/>
          <p:cNvSpPr/>
          <p:nvPr/>
        </p:nvSpPr>
        <p:spPr>
          <a:xfrm flipH="1">
            <a:off x="5734967" y="2971433"/>
            <a:ext cx="739450" cy="476935"/>
          </a:xfrm>
          <a:custGeom>
            <a:rect b="b" l="l" r="r" t="t"/>
            <a:pathLst>
              <a:path extrusionOk="0" h="18565" w="24314">
                <a:moveTo>
                  <a:pt x="10603" y="1533"/>
                </a:moveTo>
                <a:cubicBezTo>
                  <a:pt x="11755" y="1533"/>
                  <a:pt x="12924" y="1791"/>
                  <a:pt x="14026" y="2335"/>
                </a:cubicBezTo>
                <a:cubicBezTo>
                  <a:pt x="17860" y="4240"/>
                  <a:pt x="19432" y="8884"/>
                  <a:pt x="17527" y="12729"/>
                </a:cubicBezTo>
                <a:cubicBezTo>
                  <a:pt x="16180" y="15458"/>
                  <a:pt x="13439" y="17034"/>
                  <a:pt x="10585" y="17034"/>
                </a:cubicBezTo>
                <a:cubicBezTo>
                  <a:pt x="9429" y="17034"/>
                  <a:pt x="8253" y="16776"/>
                  <a:pt x="7145" y="16230"/>
                </a:cubicBezTo>
                <a:cubicBezTo>
                  <a:pt x="3311" y="14325"/>
                  <a:pt x="1739" y="9681"/>
                  <a:pt x="3644" y="5848"/>
                </a:cubicBezTo>
                <a:cubicBezTo>
                  <a:pt x="5001" y="3116"/>
                  <a:pt x="7749" y="1533"/>
                  <a:pt x="10603" y="1533"/>
                </a:cubicBezTo>
                <a:close/>
                <a:moveTo>
                  <a:pt x="10596" y="1"/>
                </a:moveTo>
                <a:cubicBezTo>
                  <a:pt x="7179" y="1"/>
                  <a:pt x="3894" y="1897"/>
                  <a:pt x="2275" y="5169"/>
                </a:cubicBezTo>
                <a:cubicBezTo>
                  <a:pt x="1" y="9765"/>
                  <a:pt x="1882" y="15325"/>
                  <a:pt x="6466" y="17599"/>
                </a:cubicBezTo>
                <a:cubicBezTo>
                  <a:pt x="7790" y="18254"/>
                  <a:pt x="9194" y="18564"/>
                  <a:pt x="10578" y="18564"/>
                </a:cubicBezTo>
                <a:cubicBezTo>
                  <a:pt x="13998" y="18564"/>
                  <a:pt x="17289" y="16668"/>
                  <a:pt x="18908" y="13396"/>
                </a:cubicBezTo>
                <a:cubicBezTo>
                  <a:pt x="19634" y="11920"/>
                  <a:pt x="19932" y="10324"/>
                  <a:pt x="19849" y="8788"/>
                </a:cubicBezTo>
                <a:lnTo>
                  <a:pt x="24313" y="4645"/>
                </a:lnTo>
                <a:lnTo>
                  <a:pt x="18265" y="4062"/>
                </a:lnTo>
                <a:cubicBezTo>
                  <a:pt x="17396" y="2788"/>
                  <a:pt x="16193" y="1704"/>
                  <a:pt x="14705" y="966"/>
                </a:cubicBezTo>
                <a:cubicBezTo>
                  <a:pt x="13381" y="311"/>
                  <a:pt x="11978" y="1"/>
                  <a:pt x="10596" y="1"/>
                </a:cubicBezTo>
                <a:close/>
              </a:path>
            </a:pathLst>
          </a:custGeom>
          <a:solidFill>
            <a:srgbClr val="1CADE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29" name="Google Shape;129;p5"/>
          <p:cNvSpPr/>
          <p:nvPr/>
        </p:nvSpPr>
        <p:spPr>
          <a:xfrm flipH="1">
            <a:off x="5449985" y="2780437"/>
            <a:ext cx="483072" cy="618795"/>
          </a:xfrm>
          <a:custGeom>
            <a:rect b="b" l="l" r="r" t="t"/>
            <a:pathLst>
              <a:path extrusionOk="0" h="24087" w="15884">
                <a:moveTo>
                  <a:pt x="1" y="0"/>
                </a:moveTo>
                <a:cubicBezTo>
                  <a:pt x="810" y="9192"/>
                  <a:pt x="4561" y="17538"/>
                  <a:pt x="10300" y="24087"/>
                </a:cubicBezTo>
                <a:lnTo>
                  <a:pt x="15884" y="18503"/>
                </a:lnTo>
                <a:cubicBezTo>
                  <a:pt x="11550" y="13395"/>
                  <a:pt x="8680" y="7025"/>
                  <a:pt x="7918" y="0"/>
                </a:cubicBezTo>
                <a:close/>
              </a:path>
            </a:pathLst>
          </a:custGeom>
          <a:solidFill>
            <a:srgbClr val="1CADE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0" name="Google Shape;130;p5"/>
          <p:cNvSpPr/>
          <p:nvPr/>
        </p:nvSpPr>
        <p:spPr>
          <a:xfrm>
            <a:off x="5183476" y="3844380"/>
            <a:ext cx="203551" cy="249912"/>
          </a:xfrm>
          <a:custGeom>
            <a:rect b="b" l="l" r="r" t="t"/>
            <a:pathLst>
              <a:path extrusionOk="0" h="9728" w="6693">
                <a:moveTo>
                  <a:pt x="3346" y="2191"/>
                </a:moveTo>
                <a:cubicBezTo>
                  <a:pt x="3989" y="2191"/>
                  <a:pt x="4501" y="2703"/>
                  <a:pt x="4501" y="3346"/>
                </a:cubicBezTo>
                <a:cubicBezTo>
                  <a:pt x="4501" y="3977"/>
                  <a:pt x="3989" y="4489"/>
                  <a:pt x="3346" y="4489"/>
                </a:cubicBezTo>
                <a:cubicBezTo>
                  <a:pt x="2715" y="4489"/>
                  <a:pt x="2192" y="3977"/>
                  <a:pt x="2192" y="3346"/>
                </a:cubicBezTo>
                <a:cubicBezTo>
                  <a:pt x="2192" y="2703"/>
                  <a:pt x="2715" y="2191"/>
                  <a:pt x="3346" y="2191"/>
                </a:cubicBezTo>
                <a:close/>
                <a:moveTo>
                  <a:pt x="3346" y="0"/>
                </a:moveTo>
                <a:cubicBezTo>
                  <a:pt x="1501" y="0"/>
                  <a:pt x="1" y="1501"/>
                  <a:pt x="1" y="3346"/>
                </a:cubicBezTo>
                <a:cubicBezTo>
                  <a:pt x="1" y="5192"/>
                  <a:pt x="3346" y="9728"/>
                  <a:pt x="3346" y="9728"/>
                </a:cubicBezTo>
                <a:cubicBezTo>
                  <a:pt x="3346" y="9728"/>
                  <a:pt x="6692" y="5192"/>
                  <a:pt x="6692" y="3346"/>
                </a:cubicBezTo>
                <a:cubicBezTo>
                  <a:pt x="6692" y="1501"/>
                  <a:pt x="5192" y="0"/>
                  <a:pt x="3346" y="0"/>
                </a:cubicBezTo>
                <a:close/>
              </a:path>
            </a:pathLst>
          </a:custGeom>
          <a:solidFill>
            <a:srgbClr val="2683C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1" name="Google Shape;131;p5"/>
          <p:cNvSpPr txBox="1"/>
          <p:nvPr/>
        </p:nvSpPr>
        <p:spPr>
          <a:xfrm>
            <a:off x="5820833" y="3745266"/>
            <a:ext cx="2802000" cy="441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44637F"/>
                </a:solidFill>
                <a:latin typeface="Old Standard TT"/>
                <a:ea typeface="Old Standard TT"/>
                <a:cs typeface="Old Standard TT"/>
                <a:sym typeface="Old Standard TT"/>
              </a:rPr>
              <a:t>Help to build Character and Social Skills</a:t>
            </a:r>
            <a:endParaRPr b="1" i="0" sz="1400" u="none" cap="none" strike="noStrike">
              <a:solidFill>
                <a:srgbClr val="44637F"/>
              </a:solidFill>
              <a:latin typeface="Old Standard TT"/>
              <a:ea typeface="Old Standard TT"/>
              <a:cs typeface="Old Standard TT"/>
              <a:sym typeface="Old Standard TT"/>
            </a:endParaRPr>
          </a:p>
        </p:txBody>
      </p:sp>
      <p:sp>
        <p:nvSpPr>
          <p:cNvPr id="132" name="Google Shape;132;p5"/>
          <p:cNvSpPr/>
          <p:nvPr/>
        </p:nvSpPr>
        <p:spPr>
          <a:xfrm flipH="1">
            <a:off x="4966220" y="3622903"/>
            <a:ext cx="638054" cy="577486"/>
          </a:xfrm>
          <a:custGeom>
            <a:rect b="b" l="l" r="r" t="t"/>
            <a:pathLst>
              <a:path extrusionOk="0" h="22479" w="20980">
                <a:moveTo>
                  <a:pt x="10481" y="5447"/>
                </a:moveTo>
                <a:cubicBezTo>
                  <a:pt x="13615" y="5447"/>
                  <a:pt x="16567" y="7361"/>
                  <a:pt x="17741" y="10466"/>
                </a:cubicBezTo>
                <a:cubicBezTo>
                  <a:pt x="19253" y="14467"/>
                  <a:pt x="17229" y="18944"/>
                  <a:pt x="13217" y="20444"/>
                </a:cubicBezTo>
                <a:cubicBezTo>
                  <a:pt x="12317" y="20784"/>
                  <a:pt x="11392" y="20945"/>
                  <a:pt x="10484" y="20945"/>
                </a:cubicBezTo>
                <a:cubicBezTo>
                  <a:pt x="7352" y="20945"/>
                  <a:pt x="4402" y="19032"/>
                  <a:pt x="3239" y="15931"/>
                </a:cubicBezTo>
                <a:cubicBezTo>
                  <a:pt x="1727" y="11919"/>
                  <a:pt x="3751" y="7454"/>
                  <a:pt x="7763" y="5942"/>
                </a:cubicBezTo>
                <a:cubicBezTo>
                  <a:pt x="8659" y="5606"/>
                  <a:pt x="9578" y="5447"/>
                  <a:pt x="10481" y="5447"/>
                </a:cubicBezTo>
                <a:close/>
                <a:moveTo>
                  <a:pt x="16467" y="1"/>
                </a:moveTo>
                <a:lnTo>
                  <a:pt x="11907" y="4025"/>
                </a:lnTo>
                <a:cubicBezTo>
                  <a:pt x="11442" y="3952"/>
                  <a:pt x="10969" y="3915"/>
                  <a:pt x="10492" y="3915"/>
                </a:cubicBezTo>
                <a:cubicBezTo>
                  <a:pt x="9406" y="3915"/>
                  <a:pt x="8299" y="4108"/>
                  <a:pt x="7216" y="4513"/>
                </a:cubicBezTo>
                <a:cubicBezTo>
                  <a:pt x="2429" y="6323"/>
                  <a:pt x="1" y="11669"/>
                  <a:pt x="1810" y="16467"/>
                </a:cubicBezTo>
                <a:cubicBezTo>
                  <a:pt x="3205" y="20189"/>
                  <a:pt x="6742" y="22479"/>
                  <a:pt x="10499" y="22479"/>
                </a:cubicBezTo>
                <a:cubicBezTo>
                  <a:pt x="11584" y="22479"/>
                  <a:pt x="12688" y="22287"/>
                  <a:pt x="13764" y="21884"/>
                </a:cubicBezTo>
                <a:cubicBezTo>
                  <a:pt x="18551" y="20075"/>
                  <a:pt x="20979" y="14717"/>
                  <a:pt x="19170" y="9931"/>
                </a:cubicBezTo>
                <a:cubicBezTo>
                  <a:pt x="18586" y="8371"/>
                  <a:pt x="17634" y="7073"/>
                  <a:pt x="16443" y="6085"/>
                </a:cubicBezTo>
                <a:lnTo>
                  <a:pt x="16467" y="1"/>
                </a:lnTo>
                <a:close/>
              </a:path>
            </a:pathLst>
          </a:custGeom>
          <a:solidFill>
            <a:srgbClr val="2683C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3" name="Google Shape;133;p5"/>
          <p:cNvSpPr/>
          <p:nvPr/>
        </p:nvSpPr>
        <p:spPr>
          <a:xfrm flipH="1">
            <a:off x="4749667" y="3370469"/>
            <a:ext cx="731117" cy="396731"/>
          </a:xfrm>
          <a:custGeom>
            <a:rect b="b" l="l" r="r" t="t"/>
            <a:pathLst>
              <a:path extrusionOk="0" h="15443" w="24040">
                <a:moveTo>
                  <a:pt x="5585" y="1"/>
                </a:moveTo>
                <a:lnTo>
                  <a:pt x="1" y="5596"/>
                </a:lnTo>
                <a:cubicBezTo>
                  <a:pt x="6585" y="11169"/>
                  <a:pt x="14907" y="14752"/>
                  <a:pt x="24039" y="15443"/>
                </a:cubicBezTo>
                <a:lnTo>
                  <a:pt x="24039" y="7537"/>
                </a:lnTo>
                <a:cubicBezTo>
                  <a:pt x="17074" y="6894"/>
                  <a:pt x="10728" y="4168"/>
                  <a:pt x="5585" y="1"/>
                </a:cubicBezTo>
                <a:close/>
              </a:path>
            </a:pathLst>
          </a:custGeom>
          <a:solidFill>
            <a:srgbClr val="2683C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4" name="Google Shape;134;p5"/>
          <p:cNvSpPr/>
          <p:nvPr/>
        </p:nvSpPr>
        <p:spPr>
          <a:xfrm>
            <a:off x="4276527" y="1879616"/>
            <a:ext cx="601498" cy="119792"/>
          </a:xfrm>
          <a:custGeom>
            <a:rect b="b" l="l" r="r" t="t"/>
            <a:pathLst>
              <a:path extrusionOk="0" h="4663" w="19778">
                <a:moveTo>
                  <a:pt x="11007" y="0"/>
                </a:moveTo>
                <a:cubicBezTo>
                  <a:pt x="7332" y="0"/>
                  <a:pt x="3608" y="653"/>
                  <a:pt x="1" y="2020"/>
                </a:cubicBezTo>
                <a:lnTo>
                  <a:pt x="1239" y="4663"/>
                </a:lnTo>
                <a:cubicBezTo>
                  <a:pt x="4287" y="3532"/>
                  <a:pt x="7597" y="2912"/>
                  <a:pt x="11038" y="2912"/>
                </a:cubicBezTo>
                <a:cubicBezTo>
                  <a:pt x="13717" y="2912"/>
                  <a:pt x="16312" y="3293"/>
                  <a:pt x="18777" y="3984"/>
                </a:cubicBezTo>
                <a:lnTo>
                  <a:pt x="19777" y="1258"/>
                </a:lnTo>
                <a:cubicBezTo>
                  <a:pt x="16944" y="431"/>
                  <a:pt x="13991" y="0"/>
                  <a:pt x="11007" y="0"/>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5" name="Google Shape;135;p5"/>
          <p:cNvSpPr/>
          <p:nvPr/>
        </p:nvSpPr>
        <p:spPr>
          <a:xfrm>
            <a:off x="4981936" y="1954427"/>
            <a:ext cx="465311" cy="376564"/>
          </a:xfrm>
          <a:custGeom>
            <a:rect b="b" l="l" r="r" t="t"/>
            <a:pathLst>
              <a:path extrusionOk="0" h="14658" w="15300">
                <a:moveTo>
                  <a:pt x="1000" y="0"/>
                </a:moveTo>
                <a:lnTo>
                  <a:pt x="0" y="2739"/>
                </a:lnTo>
                <a:cubicBezTo>
                  <a:pt x="5370" y="5287"/>
                  <a:pt x="9811" y="9478"/>
                  <a:pt x="12668" y="14657"/>
                </a:cubicBezTo>
                <a:lnTo>
                  <a:pt x="15300" y="13431"/>
                </a:lnTo>
                <a:cubicBezTo>
                  <a:pt x="12002" y="7335"/>
                  <a:pt x="6918" y="2751"/>
                  <a:pt x="1000" y="0"/>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6" name="Google Shape;136;p5"/>
          <p:cNvSpPr/>
          <p:nvPr/>
        </p:nvSpPr>
        <p:spPr>
          <a:xfrm>
            <a:off x="5425880" y="2410174"/>
            <a:ext cx="153553" cy="497692"/>
          </a:xfrm>
          <a:custGeom>
            <a:rect b="b" l="l" r="r" t="t"/>
            <a:pathLst>
              <a:path extrusionOk="0" h="19373" w="5049">
                <a:moveTo>
                  <a:pt x="2643" y="1"/>
                </a:moveTo>
                <a:lnTo>
                  <a:pt x="0" y="1239"/>
                </a:lnTo>
                <a:cubicBezTo>
                  <a:pt x="1024" y="4168"/>
                  <a:pt x="1596" y="7323"/>
                  <a:pt x="1596" y="10609"/>
                </a:cubicBezTo>
                <a:cubicBezTo>
                  <a:pt x="1596" y="13300"/>
                  <a:pt x="1215" y="15907"/>
                  <a:pt x="512" y="18384"/>
                </a:cubicBezTo>
                <a:lnTo>
                  <a:pt x="3239" y="19372"/>
                </a:lnTo>
                <a:cubicBezTo>
                  <a:pt x="5048" y="13193"/>
                  <a:pt x="4965" y="6418"/>
                  <a:pt x="2643" y="1"/>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7" name="Google Shape;137;p5"/>
          <p:cNvSpPr/>
          <p:nvPr/>
        </p:nvSpPr>
        <p:spPr>
          <a:xfrm>
            <a:off x="5039143" y="2995941"/>
            <a:ext cx="434534" cy="387251"/>
          </a:xfrm>
          <a:custGeom>
            <a:rect b="b" l="l" r="r" t="t"/>
            <a:pathLst>
              <a:path extrusionOk="0" h="15074" w="14288">
                <a:moveTo>
                  <a:pt x="11561" y="0"/>
                </a:moveTo>
                <a:cubicBezTo>
                  <a:pt x="9061" y="5227"/>
                  <a:pt x="5013" y="9573"/>
                  <a:pt x="0" y="12430"/>
                </a:cubicBezTo>
                <a:lnTo>
                  <a:pt x="1239" y="15073"/>
                </a:lnTo>
                <a:cubicBezTo>
                  <a:pt x="7144" y="11775"/>
                  <a:pt x="11609" y="6775"/>
                  <a:pt x="14288" y="1000"/>
                </a:cubicBezTo>
                <a:lnTo>
                  <a:pt x="11561" y="0"/>
                </a:ln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8" name="Google Shape;138;p5"/>
          <p:cNvSpPr/>
          <p:nvPr/>
        </p:nvSpPr>
        <p:spPr>
          <a:xfrm>
            <a:off x="4363449" y="3366654"/>
            <a:ext cx="583008" cy="118970"/>
          </a:xfrm>
          <a:custGeom>
            <a:rect b="b" l="l" r="r" t="t"/>
            <a:pathLst>
              <a:path extrusionOk="0" h="4631" w="19170">
                <a:moveTo>
                  <a:pt x="17943" y="1"/>
                </a:moveTo>
                <a:cubicBezTo>
                  <a:pt x="14895" y="1108"/>
                  <a:pt x="11609" y="1715"/>
                  <a:pt x="8180" y="1715"/>
                </a:cubicBezTo>
                <a:cubicBezTo>
                  <a:pt x="5703" y="1715"/>
                  <a:pt x="3286" y="1405"/>
                  <a:pt x="1000" y="798"/>
                </a:cubicBezTo>
                <a:lnTo>
                  <a:pt x="0" y="3537"/>
                </a:lnTo>
                <a:cubicBezTo>
                  <a:pt x="2659" y="4257"/>
                  <a:pt x="5416" y="4630"/>
                  <a:pt x="8201" y="4630"/>
                </a:cubicBezTo>
                <a:cubicBezTo>
                  <a:pt x="11862" y="4630"/>
                  <a:pt x="15571" y="3984"/>
                  <a:pt x="19169" y="2632"/>
                </a:cubicBezTo>
                <a:lnTo>
                  <a:pt x="17943" y="1"/>
                </a:ln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39" name="Google Shape;139;p5"/>
          <p:cNvSpPr/>
          <p:nvPr/>
        </p:nvSpPr>
        <p:spPr>
          <a:xfrm>
            <a:off x="3789852" y="3053437"/>
            <a:ext cx="468596" cy="363411"/>
          </a:xfrm>
          <a:custGeom>
            <a:rect b="b" l="l" r="r" t="t"/>
            <a:pathLst>
              <a:path extrusionOk="0" h="14146" w="15408">
                <a:moveTo>
                  <a:pt x="2644" y="1"/>
                </a:moveTo>
                <a:lnTo>
                  <a:pt x="1" y="1239"/>
                </a:lnTo>
                <a:cubicBezTo>
                  <a:pt x="3406" y="7132"/>
                  <a:pt x="8514" y="11550"/>
                  <a:pt x="14407" y="14145"/>
                </a:cubicBezTo>
                <a:lnTo>
                  <a:pt x="15407" y="11419"/>
                </a:lnTo>
                <a:cubicBezTo>
                  <a:pt x="10062" y="9014"/>
                  <a:pt x="5609" y="5001"/>
                  <a:pt x="2644" y="1"/>
                </a:cubicBez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40" name="Google Shape;140;p5"/>
          <p:cNvSpPr/>
          <p:nvPr/>
        </p:nvSpPr>
        <p:spPr>
          <a:xfrm>
            <a:off x="3643199" y="2473501"/>
            <a:ext cx="164440" cy="502265"/>
          </a:xfrm>
          <a:custGeom>
            <a:rect b="b" l="l" r="r" t="t"/>
            <a:pathLst>
              <a:path extrusionOk="0" h="19551" w="5407">
                <a:moveTo>
                  <a:pt x="1691" y="0"/>
                </a:moveTo>
                <a:lnTo>
                  <a:pt x="1691" y="0"/>
                </a:lnTo>
                <a:cubicBezTo>
                  <a:pt x="1" y="6275"/>
                  <a:pt x="239" y="13109"/>
                  <a:pt x="2775" y="19550"/>
                </a:cubicBezTo>
                <a:lnTo>
                  <a:pt x="5406" y="18324"/>
                </a:lnTo>
                <a:cubicBezTo>
                  <a:pt x="4192" y="15169"/>
                  <a:pt x="3513" y="11728"/>
                  <a:pt x="3513" y="8144"/>
                </a:cubicBezTo>
                <a:cubicBezTo>
                  <a:pt x="3513" y="5668"/>
                  <a:pt x="3835" y="3275"/>
                  <a:pt x="4430" y="989"/>
                </a:cubicBezTo>
                <a:lnTo>
                  <a:pt x="1691" y="0"/>
                </a:ln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41" name="Google Shape;141;p5"/>
          <p:cNvSpPr/>
          <p:nvPr/>
        </p:nvSpPr>
        <p:spPr>
          <a:xfrm>
            <a:off x="3742438" y="1982866"/>
            <a:ext cx="441407" cy="401637"/>
          </a:xfrm>
          <a:custGeom>
            <a:rect b="b" l="l" r="r" t="t"/>
            <a:pathLst>
              <a:path extrusionOk="0" h="15634" w="14514">
                <a:moveTo>
                  <a:pt x="13287" y="1"/>
                </a:moveTo>
                <a:cubicBezTo>
                  <a:pt x="7203" y="3406"/>
                  <a:pt x="2655" y="8621"/>
                  <a:pt x="0" y="14633"/>
                </a:cubicBezTo>
                <a:lnTo>
                  <a:pt x="2738" y="15634"/>
                </a:lnTo>
                <a:cubicBezTo>
                  <a:pt x="5191" y="10157"/>
                  <a:pt x="9346" y="5609"/>
                  <a:pt x="14514" y="2644"/>
                </a:cubicBezTo>
                <a:lnTo>
                  <a:pt x="13287" y="1"/>
                </a:lnTo>
                <a:close/>
              </a:path>
            </a:pathLst>
          </a:custGeom>
          <a:solidFill>
            <a:srgbClr val="869F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44637F"/>
              </a:solidFill>
              <a:latin typeface="Old Standard TT"/>
              <a:ea typeface="Old Standard TT"/>
              <a:cs typeface="Old Standard TT"/>
              <a:sym typeface="Old Standard TT"/>
            </a:endParaRPr>
          </a:p>
        </p:txBody>
      </p:sp>
      <p:sp>
        <p:nvSpPr>
          <p:cNvPr id="142" name="Google Shape;142;p5"/>
          <p:cNvSpPr/>
          <p:nvPr/>
        </p:nvSpPr>
        <p:spPr>
          <a:xfrm>
            <a:off x="4035911" y="2196572"/>
            <a:ext cx="1150779" cy="972084"/>
          </a:xfrm>
          <a:custGeom>
            <a:rect b="b" l="l" r="r" t="t"/>
            <a:pathLst>
              <a:path extrusionOk="0" h="37839" w="37839">
                <a:moveTo>
                  <a:pt x="18919" y="1"/>
                </a:moveTo>
                <a:cubicBezTo>
                  <a:pt x="8466" y="1"/>
                  <a:pt x="0" y="8478"/>
                  <a:pt x="0" y="18920"/>
                </a:cubicBezTo>
                <a:cubicBezTo>
                  <a:pt x="0" y="29373"/>
                  <a:pt x="8466" y="37839"/>
                  <a:pt x="18919" y="37839"/>
                </a:cubicBezTo>
                <a:cubicBezTo>
                  <a:pt x="19467" y="37839"/>
                  <a:pt x="20015" y="37815"/>
                  <a:pt x="20551" y="37767"/>
                </a:cubicBezTo>
                <a:cubicBezTo>
                  <a:pt x="28647" y="37077"/>
                  <a:pt x="35290" y="31290"/>
                  <a:pt x="37243" y="23623"/>
                </a:cubicBezTo>
                <a:cubicBezTo>
                  <a:pt x="37422" y="22920"/>
                  <a:pt x="37565" y="22206"/>
                  <a:pt x="37660" y="21479"/>
                </a:cubicBezTo>
                <a:cubicBezTo>
                  <a:pt x="37779" y="20646"/>
                  <a:pt x="37838" y="19789"/>
                  <a:pt x="37838" y="18920"/>
                </a:cubicBezTo>
                <a:cubicBezTo>
                  <a:pt x="37838" y="18824"/>
                  <a:pt x="37838" y="18741"/>
                  <a:pt x="37838" y="18646"/>
                </a:cubicBezTo>
                <a:cubicBezTo>
                  <a:pt x="37684" y="8323"/>
                  <a:pt x="29278" y="1"/>
                  <a:pt x="18919" y="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en" sz="1700" u="none" cap="none" strike="noStrike">
                <a:solidFill>
                  <a:srgbClr val="44637F"/>
                </a:solidFill>
                <a:latin typeface="Old Standard TT"/>
                <a:ea typeface="Old Standard TT"/>
                <a:cs typeface="Old Standard TT"/>
                <a:sym typeface="Old Standard TT"/>
              </a:rPr>
              <a:t>Saturn</a:t>
            </a:r>
            <a:endParaRPr b="1" i="0" sz="1400" u="none" cap="none" strike="noStrike">
              <a:solidFill>
                <a:srgbClr val="44637F"/>
              </a:solidFill>
              <a:latin typeface="Old Standard TT"/>
              <a:ea typeface="Old Standard TT"/>
              <a:cs typeface="Old Standard TT"/>
              <a:sym typeface="Old Standard TT"/>
            </a:endParaRPr>
          </a:p>
        </p:txBody>
      </p:sp>
      <p:sp>
        <p:nvSpPr>
          <p:cNvPr id="143" name="Google Shape;143;p5"/>
          <p:cNvSpPr txBox="1"/>
          <p:nvPr/>
        </p:nvSpPr>
        <p:spPr>
          <a:xfrm>
            <a:off x="3915209" y="2459386"/>
            <a:ext cx="1448700" cy="554100"/>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 sz="1500" u="none" cap="none" strike="noStrike">
                <a:solidFill>
                  <a:srgbClr val="44637F"/>
                </a:solidFill>
                <a:highlight>
                  <a:srgbClr val="FEFEFE"/>
                </a:highlight>
                <a:latin typeface="Old Standard TT"/>
                <a:ea typeface="Old Standard TT"/>
                <a:cs typeface="Old Standard TT"/>
                <a:sym typeface="Old Standard TT"/>
              </a:rPr>
              <a:t>NGN SEEL Benefits</a:t>
            </a:r>
            <a:endParaRPr b="1" i="0" sz="1500" u="none" cap="none" strike="noStrike">
              <a:solidFill>
                <a:srgbClr val="44637F"/>
              </a:solidFill>
              <a:highlight>
                <a:srgbClr val="FEFEFE"/>
              </a:highlight>
              <a:latin typeface="Old Standard TT"/>
              <a:ea typeface="Old Standard TT"/>
              <a:cs typeface="Old Standard TT"/>
              <a:sym typeface="Old Standard TT"/>
            </a:endParaRPr>
          </a:p>
        </p:txBody>
      </p:sp>
      <p:pic>
        <p:nvPicPr>
          <p:cNvPr id="144" name="Google Shape;144;p5"/>
          <p:cNvPicPr preferRelativeResize="0"/>
          <p:nvPr/>
        </p:nvPicPr>
        <p:blipFill rotWithShape="1">
          <a:blip r:embed="rId3">
            <a:alphaModFix/>
          </a:blip>
          <a:srcRect b="0" l="26873" r="24845" t="0"/>
          <a:stretch/>
        </p:blipFill>
        <p:spPr>
          <a:xfrm>
            <a:off x="425903" y="4186871"/>
            <a:ext cx="709723" cy="826878"/>
          </a:xfrm>
          <a:prstGeom prst="rect">
            <a:avLst/>
          </a:prstGeom>
          <a:noFill/>
          <a:ln>
            <a:noFill/>
          </a:ln>
        </p:spPr>
      </p:pic>
      <p:sp>
        <p:nvSpPr>
          <p:cNvPr id="145" name="Google Shape;145;p5"/>
          <p:cNvSpPr/>
          <p:nvPr/>
        </p:nvSpPr>
        <p:spPr>
          <a:xfrm>
            <a:off x="1" y="1044625"/>
            <a:ext cx="3457500" cy="131400"/>
          </a:xfrm>
          <a:prstGeom prst="rect">
            <a:avLst/>
          </a:prstGeom>
          <a:solidFill>
            <a:srgbClr val="7CC6F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26c0c997d8a_0_18"/>
          <p:cNvSpPr txBox="1"/>
          <p:nvPr/>
        </p:nvSpPr>
        <p:spPr>
          <a:xfrm>
            <a:off x="144875" y="889175"/>
            <a:ext cx="8274000" cy="384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SEL Integration:</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1.Guided Reflection:</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Start with a brief reflection on the complexities of human relationships and the consequences of individual actions.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2. Collaborative Discussion:</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Discuss why "Julius Caesar" characters make confident choices and how relationships affect them. Consider loyalty, betrayal, and power struggles.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3. Active Learning:</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Break the class into small groups and assign each group an essential character (e.g., Caesar, Brutus, Cassius). Have them analyze the character's motivations, actions, and relationships using the play.</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SEL Reinforcement:</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4. Individual Reflection:</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Ask: How do the characters' choices in the play relate to their lives?</a:t>
            </a:r>
            <a:endParaRPr>
              <a:solidFill>
                <a:schemeClr val="dk1"/>
              </a:solidFill>
              <a:latin typeface="Old Standard TT"/>
              <a:ea typeface="Old Standard TT"/>
              <a:cs typeface="Old Standard TT"/>
              <a:sym typeface="Old Standard TT"/>
            </a:endParaRPr>
          </a:p>
        </p:txBody>
      </p:sp>
      <p:pic>
        <p:nvPicPr>
          <p:cNvPr id="451" name="Google Shape;451;g26c0c997d8a_0_18"/>
          <p:cNvPicPr preferRelativeResize="0"/>
          <p:nvPr/>
        </p:nvPicPr>
        <p:blipFill>
          <a:blip r:embed="rId3">
            <a:alphaModFix/>
          </a:blip>
          <a:stretch>
            <a:fillRect/>
          </a:stretch>
        </p:blipFill>
        <p:spPr>
          <a:xfrm>
            <a:off x="6003600" y="278450"/>
            <a:ext cx="1886101" cy="1257401"/>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g26c0c997d8a_0_25"/>
          <p:cNvSpPr txBox="1"/>
          <p:nvPr/>
        </p:nvSpPr>
        <p:spPr>
          <a:xfrm>
            <a:off x="253575" y="1116800"/>
            <a:ext cx="80325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Conclusion:</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5. Closure and Goal Setting:</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 Summarize the importance of understanding characters' motivations and relationships in literature. Discuss how these insights can enhance understanding of real-life relationships. Have students set a personal goal related to empathy and understanding.</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Follow-Up:</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Assign a creative project where students represent a scene from the play through modern role-play or a short film.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Reflection for Teachers:</a:t>
            </a:r>
            <a:endParaRPr>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rPr lang="en">
                <a:solidFill>
                  <a:schemeClr val="dk1"/>
                </a:solidFill>
                <a:latin typeface="Old Standard TT"/>
                <a:ea typeface="Old Standard TT"/>
                <a:cs typeface="Old Standard TT"/>
                <a:sym typeface="Old Standard TT"/>
              </a:rPr>
              <a:t>- Reflect on how well students engaged in the discussion and group activities. Consider adjustments to future lessons to enhance SEL integration further, focusing on relationships and responsible decision-making.</a:t>
            </a:r>
            <a:endParaRPr>
              <a:solidFill>
                <a:schemeClr val="dk1"/>
              </a:solidFill>
              <a:latin typeface="Old Standard TT"/>
              <a:ea typeface="Old Standard TT"/>
              <a:cs typeface="Old Standard TT"/>
              <a:sym typeface="Old Standard TT"/>
            </a:endParaRPr>
          </a:p>
        </p:txBody>
      </p:sp>
      <p:pic>
        <p:nvPicPr>
          <p:cNvPr id="457" name="Google Shape;457;g26c0c997d8a_0_25"/>
          <p:cNvPicPr preferRelativeResize="0"/>
          <p:nvPr/>
        </p:nvPicPr>
        <p:blipFill>
          <a:blip r:embed="rId3">
            <a:alphaModFix/>
          </a:blip>
          <a:stretch>
            <a:fillRect/>
          </a:stretch>
        </p:blipFill>
        <p:spPr>
          <a:xfrm>
            <a:off x="5639025" y="555250"/>
            <a:ext cx="2338200" cy="114717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40"/>
          <p:cNvSpPr txBox="1"/>
          <p:nvPr/>
        </p:nvSpPr>
        <p:spPr>
          <a:xfrm>
            <a:off x="3827050" y="1585625"/>
            <a:ext cx="2818800" cy="32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p40"/>
          <p:cNvSpPr/>
          <p:nvPr/>
        </p:nvSpPr>
        <p:spPr>
          <a:xfrm>
            <a:off x="788916" y="375925"/>
            <a:ext cx="7744200" cy="4656000"/>
          </a:xfrm>
          <a:prstGeom prst="roundRect">
            <a:avLst>
              <a:gd fmla="val 0" name="adj"/>
            </a:avLst>
          </a:prstGeom>
          <a:solidFill>
            <a:srgbClr val="FFFFFF"/>
          </a:solidFill>
          <a:ln>
            <a:noFill/>
          </a:ln>
          <a:effectLst>
            <a:outerShdw blurRad="228600" rotWithShape="0" algn="tl" dir="5400000" dist="50800">
              <a:srgbClr val="000000">
                <a:alpha val="54117"/>
              </a:srgbClr>
            </a:outerShdw>
          </a:effectLst>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rgbClr val="374151"/>
                </a:solidFill>
                <a:highlight>
                  <a:srgbClr val="FADA80"/>
                </a:highlight>
                <a:latin typeface="Times New Roman"/>
                <a:ea typeface="Times New Roman"/>
                <a:cs typeface="Times New Roman"/>
                <a:sym typeface="Times New Roman"/>
              </a:rPr>
              <a:t>Pick any skill and create an activity </a:t>
            </a:r>
            <a:endParaRPr b="0" i="0" sz="3000" u="none" cap="none" strike="noStrike">
              <a:solidFill>
                <a:srgbClr val="374151"/>
              </a:solidFill>
              <a:highlight>
                <a:srgbClr val="FADA80"/>
              </a:highlight>
              <a:latin typeface="Times New Roman"/>
              <a:ea typeface="Times New Roman"/>
              <a:cs typeface="Times New Roman"/>
              <a:sym typeface="Times New Roman"/>
            </a:endParaRPr>
          </a:p>
          <a:p>
            <a:pPr indent="0" lvl="0" marL="0" marR="0" rtl="0" algn="l">
              <a:lnSpc>
                <a:spcPct val="115000"/>
              </a:lnSpc>
              <a:spcBef>
                <a:spcPts val="0"/>
              </a:spcBef>
              <a:spcAft>
                <a:spcPts val="0"/>
              </a:spcAft>
              <a:buClr>
                <a:srgbClr val="000000"/>
              </a:buClr>
              <a:buSzPts val="1500"/>
              <a:buFont typeface="Arial"/>
              <a:buNone/>
            </a:pPr>
            <a:r>
              <a:rPr b="0" i="0" lang="en" sz="1500" u="none" cap="none" strike="noStrike">
                <a:solidFill>
                  <a:srgbClr val="0E101A"/>
                </a:solidFill>
                <a:latin typeface="Arial"/>
                <a:ea typeface="Arial"/>
                <a:cs typeface="Arial"/>
                <a:sym typeface="Arial"/>
              </a:rPr>
              <a:t>Title </a:t>
            </a:r>
            <a:endParaRPr b="0" i="0" sz="15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500"/>
              <a:buFont typeface="Arial"/>
              <a:buNone/>
            </a:pPr>
            <a:r>
              <a:rPr b="0" i="0" lang="en" sz="1500" u="none" cap="none" strike="noStrike">
                <a:solidFill>
                  <a:srgbClr val="0E101A"/>
                </a:solidFill>
                <a:latin typeface="Arial"/>
                <a:ea typeface="Arial"/>
                <a:cs typeface="Arial"/>
                <a:sym typeface="Arial"/>
              </a:rPr>
              <a:t>Objective</a:t>
            </a:r>
            <a:endParaRPr b="0" i="0" sz="15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500"/>
              <a:buFont typeface="Arial"/>
              <a:buNone/>
            </a:pPr>
            <a:r>
              <a:rPr b="0" i="0" lang="en" sz="1500" u="none" cap="none" strike="noStrike">
                <a:solidFill>
                  <a:srgbClr val="0E101A"/>
                </a:solidFill>
                <a:latin typeface="Arial"/>
                <a:ea typeface="Arial"/>
                <a:cs typeface="Arial"/>
                <a:sym typeface="Arial"/>
              </a:rPr>
              <a:t>Material Required</a:t>
            </a:r>
            <a:endParaRPr b="0" i="0" sz="15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500"/>
              <a:buFont typeface="Arial"/>
              <a:buNone/>
            </a:pPr>
            <a:r>
              <a:rPr b="0" i="0" lang="en" sz="1500" u="none" cap="none" strike="noStrike">
                <a:solidFill>
                  <a:srgbClr val="0E101A"/>
                </a:solidFill>
                <a:latin typeface="Arial"/>
                <a:ea typeface="Arial"/>
                <a:cs typeface="Arial"/>
                <a:sym typeface="Arial"/>
              </a:rPr>
              <a:t>Duration </a:t>
            </a:r>
            <a:endParaRPr b="0" i="0" sz="15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500"/>
              <a:buFont typeface="Arial"/>
              <a:buNone/>
            </a:pPr>
            <a:r>
              <a:t/>
            </a:r>
            <a:endParaRPr b="0" i="0" sz="1500" u="none" cap="none" strike="noStrike">
              <a:solidFill>
                <a:srgbClr val="0E101A"/>
              </a:solidFill>
              <a:latin typeface="Arial"/>
              <a:ea typeface="Arial"/>
              <a:cs typeface="Arial"/>
              <a:sym typeface="Arial"/>
            </a:endParaRPr>
          </a:p>
          <a:p>
            <a:pPr indent="-323850" lvl="0" marL="457200" marR="0" rtl="0" algn="l">
              <a:lnSpc>
                <a:spcPct val="115000"/>
              </a:lnSpc>
              <a:spcBef>
                <a:spcPts val="0"/>
              </a:spcBef>
              <a:spcAft>
                <a:spcPts val="0"/>
              </a:spcAft>
              <a:buClr>
                <a:srgbClr val="0E101A"/>
              </a:buClr>
              <a:buSzPts val="1500"/>
              <a:buFont typeface="Arial"/>
              <a:buAutoNum type="arabicPeriod"/>
            </a:pPr>
            <a:r>
              <a:rPr b="0" i="0" lang="en" sz="1500" u="none" cap="none" strike="noStrike">
                <a:solidFill>
                  <a:srgbClr val="0E101A"/>
                </a:solidFill>
                <a:latin typeface="Arial"/>
                <a:ea typeface="Arial"/>
                <a:cs typeface="Arial"/>
                <a:sym typeface="Arial"/>
              </a:rPr>
              <a:t>Warm-Up/Introduction:</a:t>
            </a:r>
            <a:endParaRPr b="0" i="0" sz="1500" u="none" cap="none" strike="noStrike">
              <a:solidFill>
                <a:srgbClr val="0E101A"/>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500"/>
              <a:buFont typeface="Arial"/>
              <a:buNone/>
            </a:pPr>
            <a:r>
              <a:t/>
            </a:r>
            <a:endParaRPr b="0" i="0" sz="1500" u="none" cap="none" strike="noStrike">
              <a:solidFill>
                <a:srgbClr val="0E101A"/>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500"/>
              <a:buFont typeface="Arial"/>
              <a:buNone/>
            </a:pPr>
            <a:r>
              <a:t/>
            </a:r>
            <a:endParaRPr b="0" i="0" sz="15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500"/>
              <a:buFont typeface="Arial"/>
              <a:buNone/>
            </a:pPr>
            <a:r>
              <a:t/>
            </a:r>
            <a:endParaRPr b="0" i="0" sz="1500" u="none" cap="none" strike="noStrike">
              <a:solidFill>
                <a:srgbClr val="0E101A"/>
              </a:solidFill>
              <a:latin typeface="Arial"/>
              <a:ea typeface="Arial"/>
              <a:cs typeface="Arial"/>
              <a:sym typeface="Arial"/>
            </a:endParaRPr>
          </a:p>
          <a:p>
            <a:pPr indent="-323850" lvl="0" marL="457200" marR="0" rtl="0" algn="l">
              <a:lnSpc>
                <a:spcPct val="115000"/>
              </a:lnSpc>
              <a:spcBef>
                <a:spcPts val="0"/>
              </a:spcBef>
              <a:spcAft>
                <a:spcPts val="0"/>
              </a:spcAft>
              <a:buClr>
                <a:srgbClr val="0E101A"/>
              </a:buClr>
              <a:buSzPts val="1500"/>
              <a:buFont typeface="Arial"/>
              <a:buAutoNum type="arabicPeriod"/>
            </a:pPr>
            <a:r>
              <a:rPr b="0" i="0" lang="en" sz="1500" u="none" cap="none" strike="noStrike">
                <a:solidFill>
                  <a:srgbClr val="0E101A"/>
                </a:solidFill>
                <a:latin typeface="Arial"/>
                <a:ea typeface="Arial"/>
                <a:cs typeface="Arial"/>
                <a:sym typeface="Arial"/>
              </a:rPr>
              <a:t>Objectives/Purpose: </a:t>
            </a:r>
            <a:endParaRPr b="0" i="0" sz="15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p:txBody>
      </p:sp>
      <p:pic>
        <p:nvPicPr>
          <p:cNvPr id="464" name="Google Shape;464;p40"/>
          <p:cNvPicPr preferRelativeResize="0"/>
          <p:nvPr/>
        </p:nvPicPr>
        <p:blipFill rotWithShape="1">
          <a:blip r:embed="rId3">
            <a:alphaModFix/>
          </a:blip>
          <a:srcRect b="0" l="26873" r="24845" t="0"/>
          <a:stretch/>
        </p:blipFill>
        <p:spPr>
          <a:xfrm>
            <a:off x="7747328" y="4113975"/>
            <a:ext cx="729552" cy="849976"/>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41"/>
          <p:cNvSpPr txBox="1"/>
          <p:nvPr/>
        </p:nvSpPr>
        <p:spPr>
          <a:xfrm>
            <a:off x="3827050" y="1585625"/>
            <a:ext cx="2818800" cy="32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0" name="Google Shape;470;p41"/>
          <p:cNvSpPr/>
          <p:nvPr/>
        </p:nvSpPr>
        <p:spPr>
          <a:xfrm>
            <a:off x="788916" y="375925"/>
            <a:ext cx="7744200" cy="4656000"/>
          </a:xfrm>
          <a:prstGeom prst="roundRect">
            <a:avLst>
              <a:gd fmla="val 0" name="adj"/>
            </a:avLst>
          </a:prstGeom>
          <a:solidFill>
            <a:srgbClr val="FFFFFF"/>
          </a:solidFill>
          <a:ln>
            <a:noFill/>
          </a:ln>
          <a:effectLst>
            <a:outerShdw blurRad="228600" rotWithShape="0" algn="tl" dir="5400000" dist="50800">
              <a:srgbClr val="000000">
                <a:alpha val="54117"/>
              </a:srgbClr>
            </a:outerShdw>
          </a:effectLst>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3000"/>
              <a:buFont typeface="Arial"/>
              <a:buNone/>
            </a:pPr>
            <a:r>
              <a:t/>
            </a:r>
            <a:endParaRPr b="0" i="0" sz="3000" u="none" cap="none" strike="noStrike">
              <a:solidFill>
                <a:srgbClr val="374151"/>
              </a:solidFill>
              <a:highlight>
                <a:srgbClr val="FADA80"/>
              </a:highlight>
              <a:latin typeface="Times New Roman"/>
              <a:ea typeface="Times New Roman"/>
              <a:cs typeface="Times New Roman"/>
              <a:sym typeface="Times New Roman"/>
            </a:endParaRPr>
          </a:p>
          <a:p>
            <a:pPr indent="0" lvl="0" marL="0" marR="0" rtl="0" algn="l">
              <a:lnSpc>
                <a:spcPct val="115000"/>
              </a:lnSpc>
              <a:spcBef>
                <a:spcPts val="0"/>
              </a:spcBef>
              <a:spcAft>
                <a:spcPts val="0"/>
              </a:spcAft>
              <a:buClr>
                <a:srgbClr val="000000"/>
              </a:buClr>
              <a:buSzPts val="1300"/>
              <a:buFont typeface="Arial"/>
              <a:buNone/>
            </a:pPr>
            <a:r>
              <a:rPr b="0" i="0" lang="en" sz="1300" u="none" cap="none" strike="noStrike">
                <a:solidFill>
                  <a:srgbClr val="0E101A"/>
                </a:solidFill>
                <a:latin typeface="Arial"/>
                <a:ea typeface="Arial"/>
                <a:cs typeface="Arial"/>
                <a:sym typeface="Arial"/>
              </a:rPr>
              <a:t>3. Steps:</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rPr b="0" i="0" lang="en" sz="1300" u="none" cap="none" strike="noStrike">
                <a:solidFill>
                  <a:srgbClr val="0E101A"/>
                </a:solidFill>
                <a:latin typeface="Arial"/>
                <a:ea typeface="Arial"/>
                <a:cs typeface="Arial"/>
                <a:sym typeface="Arial"/>
              </a:rPr>
              <a:t>4. Discussion:</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0E101A"/>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rPr b="0" i="0" lang="en" sz="1300" u="none" cap="none" strike="noStrike">
                <a:solidFill>
                  <a:srgbClr val="0E101A"/>
                </a:solidFill>
                <a:latin typeface="Arial"/>
                <a:ea typeface="Arial"/>
                <a:cs typeface="Arial"/>
                <a:sym typeface="Arial"/>
              </a:rPr>
              <a:t>5. Reflection and conclusion:</a:t>
            </a:r>
            <a:endParaRPr b="0" i="0" sz="3000" u="none" cap="none" strike="noStrike">
              <a:solidFill>
                <a:srgbClr val="374151"/>
              </a:solidFill>
              <a:highlight>
                <a:srgbClr val="FADA80"/>
              </a:highlight>
              <a:latin typeface="Times New Roman"/>
              <a:ea typeface="Times New Roman"/>
              <a:cs typeface="Times New Roman"/>
              <a:sym typeface="Times New Roman"/>
            </a:endParaRPr>
          </a:p>
        </p:txBody>
      </p:sp>
      <p:pic>
        <p:nvPicPr>
          <p:cNvPr id="471" name="Google Shape;471;p41"/>
          <p:cNvPicPr preferRelativeResize="0"/>
          <p:nvPr/>
        </p:nvPicPr>
        <p:blipFill rotWithShape="1">
          <a:blip r:embed="rId3">
            <a:alphaModFix/>
          </a:blip>
          <a:srcRect b="0" l="26873" r="24845" t="0"/>
          <a:stretch/>
        </p:blipFill>
        <p:spPr>
          <a:xfrm>
            <a:off x="7747328" y="4113975"/>
            <a:ext cx="729552" cy="84997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id="476" name="Google Shape;476;g26c0c997d8a_0_8"/>
          <p:cNvPicPr preferRelativeResize="0"/>
          <p:nvPr/>
        </p:nvPicPr>
        <p:blipFill rotWithShape="1">
          <a:blip r:embed="rId3">
            <a:alphaModFix/>
          </a:blip>
          <a:srcRect b="6776" l="23914" r="30457" t="20591"/>
          <a:stretch/>
        </p:blipFill>
        <p:spPr>
          <a:xfrm>
            <a:off x="1844750" y="181874"/>
            <a:ext cx="5143973" cy="46060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2"/>
          <p:cNvSpPr txBox="1"/>
          <p:nvPr/>
        </p:nvSpPr>
        <p:spPr>
          <a:xfrm>
            <a:off x="3827050" y="1585625"/>
            <a:ext cx="2818800" cy="32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42"/>
          <p:cNvSpPr/>
          <p:nvPr/>
        </p:nvSpPr>
        <p:spPr>
          <a:xfrm>
            <a:off x="788916" y="375925"/>
            <a:ext cx="7744200" cy="4656000"/>
          </a:xfrm>
          <a:prstGeom prst="roundRect">
            <a:avLst>
              <a:gd fmla="val 0" name="adj"/>
            </a:avLst>
          </a:prstGeom>
          <a:solidFill>
            <a:srgbClr val="FFFFFF"/>
          </a:solidFill>
          <a:ln>
            <a:noFill/>
          </a:ln>
          <a:effectLst>
            <a:outerShdw blurRad="228600" rotWithShape="0" algn="tl" dir="5400000" dist="50800">
              <a:srgbClr val="000000">
                <a:alpha val="54117"/>
              </a:srgbClr>
            </a:outerShdw>
          </a:effectLst>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 sz="2300" u="none" cap="none" strike="noStrike">
                <a:solidFill>
                  <a:srgbClr val="374151"/>
                </a:solidFill>
                <a:highlight>
                  <a:srgbClr val="FADA80"/>
                </a:highlight>
                <a:latin typeface="Times New Roman"/>
                <a:ea typeface="Times New Roman"/>
                <a:cs typeface="Times New Roman"/>
                <a:sym typeface="Times New Roman"/>
              </a:rPr>
              <a:t>Create one day lesson plan for the activity </a:t>
            </a:r>
            <a:endParaRPr b="0" i="0" sz="2300" u="none" cap="none" strike="noStrike">
              <a:solidFill>
                <a:srgbClr val="374151"/>
              </a:solidFill>
              <a:highlight>
                <a:srgbClr val="FADA80"/>
              </a:highlight>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374151"/>
              </a:solidFill>
              <a:highlight>
                <a:srgbClr val="FADA80"/>
              </a:highlight>
              <a:latin typeface="Times New Roman"/>
              <a:ea typeface="Times New Roman"/>
              <a:cs typeface="Times New Roman"/>
              <a:sym typeface="Times New Roman"/>
            </a:endParaRPr>
          </a:p>
        </p:txBody>
      </p:sp>
      <p:graphicFrame>
        <p:nvGraphicFramePr>
          <p:cNvPr id="483" name="Google Shape;483;p42"/>
          <p:cNvGraphicFramePr/>
          <p:nvPr/>
        </p:nvGraphicFramePr>
        <p:xfrm>
          <a:off x="903950" y="862475"/>
          <a:ext cx="3000000" cy="3000000"/>
        </p:xfrm>
        <a:graphic>
          <a:graphicData uri="http://schemas.openxmlformats.org/drawingml/2006/table">
            <a:tbl>
              <a:tblPr>
                <a:noFill/>
                <a:tableStyleId>{5A23C6E9-3451-4AA1-AD8C-9A6FB776F8C4}</a:tableStyleId>
              </a:tblPr>
              <a:tblGrid>
                <a:gridCol w="1102175"/>
                <a:gridCol w="5499075"/>
                <a:gridCol w="734825"/>
              </a:tblGrid>
              <a:tr h="441925">
                <a:tc gridSpan="3">
                  <a:txBody>
                    <a:bodyPr/>
                    <a:lstStyle/>
                    <a:p>
                      <a:pPr indent="0" lvl="0" marL="0" marR="0" rtl="0" algn="l">
                        <a:lnSpc>
                          <a:spcPct val="100000"/>
                        </a:lnSpc>
                        <a:spcBef>
                          <a:spcPts val="0"/>
                        </a:spcBef>
                        <a:spcAft>
                          <a:spcPts val="0"/>
                        </a:spcAft>
                        <a:buClr>
                          <a:srgbClr val="000000"/>
                        </a:buClr>
                        <a:buSzPts val="1700"/>
                        <a:buFont typeface="Arial"/>
                        <a:buNone/>
                      </a:pPr>
                      <a:r>
                        <a:rPr lang="en" sz="1700" u="none" cap="none" strike="noStrike"/>
                        <a:t>(Title)</a:t>
                      </a:r>
                      <a:endParaRPr sz="1700" u="none" cap="none" strike="noStrike"/>
                    </a:p>
                  </a:txBody>
                  <a:tcPr marT="91425" marB="91425" marR="91425" marL="91425">
                    <a:lnB cap="flat" cmpd="sng" w="9525">
                      <a:solidFill>
                        <a:srgbClr val="000000"/>
                      </a:solidFill>
                      <a:prstDash val="solid"/>
                      <a:round/>
                      <a:headEnd len="sm" w="sm" type="none"/>
                      <a:tailEnd len="sm" w="sm" type="none"/>
                    </a:lnB>
                  </a:tcPr>
                </a:tc>
                <a:tc hMerge="1"/>
                <a:tc hMerge="1"/>
              </a:tr>
              <a:tr h="431300">
                <a:tc>
                  <a:txBody>
                    <a:bodyPr/>
                    <a:lstStyle/>
                    <a:p>
                      <a:pPr indent="0" lvl="0" marL="0" marR="0" rtl="0" algn="ctr">
                        <a:lnSpc>
                          <a:spcPct val="115000"/>
                        </a:lnSpc>
                        <a:spcBef>
                          <a:spcPts val="0"/>
                        </a:spcBef>
                        <a:spcAft>
                          <a:spcPts val="0"/>
                        </a:spcAft>
                        <a:buClr>
                          <a:srgbClr val="000000"/>
                        </a:buClr>
                        <a:buSzPts val="1200"/>
                        <a:buFont typeface="Arial"/>
                        <a:buNone/>
                      </a:pPr>
                      <a:r>
                        <a:rPr b="1" lang="en" sz="1200" u="none" cap="none" strike="noStrike">
                          <a:solidFill>
                            <a:srgbClr val="FFFFFF"/>
                          </a:solidFill>
                          <a:latin typeface="Times New Roman"/>
                          <a:ea typeface="Times New Roman"/>
                          <a:cs typeface="Times New Roman"/>
                          <a:sym typeface="Times New Roman"/>
                        </a:rPr>
                        <a:t>Lesson Flow</a:t>
                      </a:r>
                      <a:endParaRPr b="1"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0B5394"/>
                    </a:solidFill>
                  </a:tcPr>
                </a:tc>
                <a:tc>
                  <a:txBody>
                    <a:bodyPr/>
                    <a:lstStyle/>
                    <a:p>
                      <a:pPr indent="0" lvl="0" marL="0" marR="0" rtl="0" algn="ctr">
                        <a:lnSpc>
                          <a:spcPct val="115000"/>
                        </a:lnSpc>
                        <a:spcBef>
                          <a:spcPts val="0"/>
                        </a:spcBef>
                        <a:spcAft>
                          <a:spcPts val="0"/>
                        </a:spcAft>
                        <a:buClr>
                          <a:srgbClr val="000000"/>
                        </a:buClr>
                        <a:buSzPts val="1200"/>
                        <a:buFont typeface="Arial"/>
                        <a:buNone/>
                      </a:pPr>
                      <a:r>
                        <a:rPr b="1" lang="en" sz="1200" u="none" cap="none" strike="noStrike">
                          <a:solidFill>
                            <a:srgbClr val="FFFFFF"/>
                          </a:solidFill>
                          <a:latin typeface="Times New Roman"/>
                          <a:ea typeface="Times New Roman"/>
                          <a:cs typeface="Times New Roman"/>
                          <a:sym typeface="Times New Roman"/>
                        </a:rPr>
                        <a:t>Instructions</a:t>
                      </a:r>
                      <a:endParaRPr b="1"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0B5394"/>
                    </a:solidFill>
                  </a:tcPr>
                </a:tc>
                <a:tc>
                  <a:txBody>
                    <a:bodyPr/>
                    <a:lstStyle/>
                    <a:p>
                      <a:pPr indent="0" lvl="0" marL="0" marR="0" rtl="0" algn="ctr">
                        <a:lnSpc>
                          <a:spcPct val="115000"/>
                        </a:lnSpc>
                        <a:spcBef>
                          <a:spcPts val="0"/>
                        </a:spcBef>
                        <a:spcAft>
                          <a:spcPts val="0"/>
                        </a:spcAft>
                        <a:buClr>
                          <a:srgbClr val="000000"/>
                        </a:buClr>
                        <a:buSzPts val="1200"/>
                        <a:buFont typeface="Arial"/>
                        <a:buNone/>
                      </a:pPr>
                      <a:r>
                        <a:rPr b="1" lang="en" sz="1200" u="none" cap="none" strike="noStrike">
                          <a:solidFill>
                            <a:srgbClr val="FFFFFF"/>
                          </a:solidFill>
                          <a:latin typeface="Times New Roman"/>
                          <a:ea typeface="Times New Roman"/>
                          <a:cs typeface="Times New Roman"/>
                          <a:sym typeface="Times New Roman"/>
                        </a:rPr>
                        <a:t>Time</a:t>
                      </a:r>
                      <a:endParaRPr b="1" sz="1200" u="none" cap="none" strike="noStrike">
                        <a:solidFill>
                          <a:srgbClr val="FFFFFF"/>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0B5394"/>
                    </a:solidFill>
                  </a:tcPr>
                </a:tc>
              </a:tr>
              <a:tr h="306100">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548050">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32750">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561025">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561025">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561025">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ADA80"/>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200"/>
                        <a:buFont typeface="Arial"/>
                        <a:buNone/>
                      </a:pPr>
                      <a:r>
                        <a:t/>
                      </a:r>
                      <a:endParaRPr sz="1200" u="none" cap="none" strike="noStrike">
                        <a:solidFill>
                          <a:srgbClr val="374151"/>
                        </a:solidFill>
                        <a:latin typeface="Times New Roman"/>
                        <a:ea typeface="Times New Roman"/>
                        <a:cs typeface="Times New Roman"/>
                        <a:sym typeface="Times New Roman"/>
                      </a:endParaRPr>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bl>
          </a:graphicData>
        </a:graphic>
      </p:graphicFrame>
      <p:pic>
        <p:nvPicPr>
          <p:cNvPr id="484" name="Google Shape;484;p42"/>
          <p:cNvPicPr preferRelativeResize="0"/>
          <p:nvPr/>
        </p:nvPicPr>
        <p:blipFill rotWithShape="1">
          <a:blip r:embed="rId3">
            <a:alphaModFix/>
          </a:blip>
          <a:srcRect b="24260" l="20910" r="44492" t="16521"/>
          <a:stretch/>
        </p:blipFill>
        <p:spPr>
          <a:xfrm rot="619569">
            <a:off x="7998991" y="176256"/>
            <a:ext cx="1007684" cy="970162"/>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43"/>
          <p:cNvSpPr txBox="1"/>
          <p:nvPr/>
        </p:nvSpPr>
        <p:spPr>
          <a:xfrm>
            <a:off x="3827050" y="1585625"/>
            <a:ext cx="2818800" cy="32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43"/>
          <p:cNvSpPr/>
          <p:nvPr/>
        </p:nvSpPr>
        <p:spPr>
          <a:xfrm rot="749149">
            <a:off x="1274452" y="1029997"/>
            <a:ext cx="5811341" cy="2961720"/>
          </a:xfrm>
          <a:prstGeom prst="roundRect">
            <a:avLst>
              <a:gd fmla="val 0" name="adj"/>
            </a:avLst>
          </a:prstGeom>
          <a:solidFill>
            <a:srgbClr val="FFFFFF"/>
          </a:solidFill>
          <a:ln>
            <a:noFill/>
          </a:ln>
          <a:effectLst>
            <a:outerShdw blurRad="228600" rotWithShape="0" algn="tl" dir="5400000" dist="50800">
              <a:srgbClr val="000000">
                <a:alpha val="54117"/>
              </a:srgbClr>
            </a:outerShdw>
          </a:effectLst>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rgbClr val="374151"/>
              </a:solidFill>
              <a:highlight>
                <a:srgbClr val="FADA80"/>
              </a:highlight>
              <a:latin typeface="Times New Roman"/>
              <a:ea typeface="Times New Roman"/>
              <a:cs typeface="Times New Roman"/>
              <a:sym typeface="Times New Roman"/>
            </a:endParaRPr>
          </a:p>
        </p:txBody>
      </p:sp>
      <p:pic>
        <p:nvPicPr>
          <p:cNvPr id="491" name="Google Shape;491;p43"/>
          <p:cNvPicPr preferRelativeResize="0"/>
          <p:nvPr/>
        </p:nvPicPr>
        <p:blipFill rotWithShape="1">
          <a:blip r:embed="rId3">
            <a:alphaModFix/>
          </a:blip>
          <a:srcRect b="31289" l="59235" r="4151" t="29807"/>
          <a:stretch/>
        </p:blipFill>
        <p:spPr>
          <a:xfrm>
            <a:off x="2471850" y="1489812"/>
            <a:ext cx="3416549" cy="2042075"/>
          </a:xfrm>
          <a:prstGeom prst="rect">
            <a:avLst/>
          </a:prstGeom>
          <a:noFill/>
          <a:ln>
            <a:noFill/>
          </a:ln>
          <a:effectLst>
            <a:outerShdw blurRad="228600" rotWithShape="0" algn="tl" dir="5400000" dist="50800">
              <a:srgbClr val="000000">
                <a:alpha val="54117"/>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6"/>
          <p:cNvSpPr txBox="1"/>
          <p:nvPr>
            <p:ph idx="4294967295" type="title"/>
          </p:nvPr>
        </p:nvSpPr>
        <p:spPr>
          <a:xfrm>
            <a:off x="311700" y="758950"/>
            <a:ext cx="8520600" cy="5727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1800"/>
              </a:spcBef>
              <a:spcAft>
                <a:spcPts val="600"/>
              </a:spcAft>
              <a:buSzPts val="2800"/>
              <a:buNone/>
            </a:pPr>
            <a:r>
              <a:rPr b="1" lang="en" sz="2500">
                <a:latin typeface="Times New Roman"/>
                <a:ea typeface="Times New Roman"/>
                <a:cs typeface="Times New Roman"/>
                <a:sym typeface="Times New Roman"/>
              </a:rPr>
              <a:t>NEP 2020 </a:t>
            </a:r>
            <a:r>
              <a:rPr b="1" lang="en" sz="2500"/>
              <a:t>E</a:t>
            </a:r>
            <a:r>
              <a:rPr b="1" lang="en" sz="2500">
                <a:latin typeface="Times New Roman"/>
                <a:ea typeface="Times New Roman"/>
                <a:cs typeface="Times New Roman"/>
                <a:sym typeface="Times New Roman"/>
              </a:rPr>
              <a:t>mphasizes </a:t>
            </a:r>
            <a:r>
              <a:rPr b="1" lang="en" sz="2500"/>
              <a:t>S</a:t>
            </a:r>
            <a:r>
              <a:rPr b="1" lang="en" sz="2500">
                <a:latin typeface="Times New Roman"/>
                <a:ea typeface="Times New Roman"/>
                <a:cs typeface="Times New Roman"/>
                <a:sym typeface="Times New Roman"/>
              </a:rPr>
              <a:t>ocio-</a:t>
            </a:r>
            <a:r>
              <a:rPr b="1" lang="en" sz="2500"/>
              <a:t>E</a:t>
            </a:r>
            <a:r>
              <a:rPr b="1" lang="en" sz="2500">
                <a:latin typeface="Times New Roman"/>
                <a:ea typeface="Times New Roman"/>
                <a:cs typeface="Times New Roman"/>
                <a:sym typeface="Times New Roman"/>
              </a:rPr>
              <a:t>motional </a:t>
            </a:r>
            <a:r>
              <a:rPr b="1" lang="en" sz="2500"/>
              <a:t>A</a:t>
            </a:r>
            <a:r>
              <a:rPr b="1" lang="en" sz="2500">
                <a:latin typeface="Times New Roman"/>
                <a:ea typeface="Times New Roman"/>
                <a:cs typeface="Times New Roman"/>
                <a:sym typeface="Times New Roman"/>
              </a:rPr>
              <a:t>nd </a:t>
            </a:r>
            <a:r>
              <a:rPr b="1" lang="en" sz="2500"/>
              <a:t>E</a:t>
            </a:r>
            <a:r>
              <a:rPr b="1" lang="en" sz="2500">
                <a:latin typeface="Times New Roman"/>
                <a:ea typeface="Times New Roman"/>
                <a:cs typeface="Times New Roman"/>
                <a:sym typeface="Times New Roman"/>
              </a:rPr>
              <a:t>thical </a:t>
            </a:r>
            <a:r>
              <a:rPr b="1" lang="en" sz="2500"/>
              <a:t>S</a:t>
            </a:r>
            <a:r>
              <a:rPr b="1" lang="en" sz="2500">
                <a:latin typeface="Times New Roman"/>
                <a:ea typeface="Times New Roman"/>
                <a:cs typeface="Times New Roman"/>
                <a:sym typeface="Times New Roman"/>
              </a:rPr>
              <a:t>kills </a:t>
            </a:r>
            <a:r>
              <a:rPr b="1" lang="en" sz="2500"/>
              <a:t>I</a:t>
            </a:r>
            <a:r>
              <a:rPr b="1" lang="en" sz="2500">
                <a:latin typeface="Times New Roman"/>
                <a:ea typeface="Times New Roman"/>
                <a:cs typeface="Times New Roman"/>
                <a:sym typeface="Times New Roman"/>
              </a:rPr>
              <a:t>n </a:t>
            </a:r>
            <a:r>
              <a:rPr b="1" lang="en" sz="2500"/>
              <a:t>A</a:t>
            </a:r>
            <a:r>
              <a:rPr b="1" lang="en" sz="2500">
                <a:latin typeface="Times New Roman"/>
                <a:ea typeface="Times New Roman"/>
                <a:cs typeface="Times New Roman"/>
                <a:sym typeface="Times New Roman"/>
              </a:rPr>
              <a:t>ll </a:t>
            </a:r>
            <a:r>
              <a:rPr b="1" lang="en" sz="2500"/>
              <a:t>S</a:t>
            </a:r>
            <a:r>
              <a:rPr b="1" lang="en" sz="2500">
                <a:latin typeface="Times New Roman"/>
                <a:ea typeface="Times New Roman"/>
                <a:cs typeface="Times New Roman"/>
                <a:sym typeface="Times New Roman"/>
              </a:rPr>
              <a:t>chool </a:t>
            </a:r>
            <a:r>
              <a:rPr b="1" lang="en" sz="2500"/>
              <a:t>S</a:t>
            </a:r>
            <a:r>
              <a:rPr b="1" lang="en" sz="2500">
                <a:latin typeface="Times New Roman"/>
                <a:ea typeface="Times New Roman"/>
                <a:cs typeface="Times New Roman"/>
                <a:sym typeface="Times New Roman"/>
              </a:rPr>
              <a:t>tages</a:t>
            </a:r>
            <a:endParaRPr sz="4100">
              <a:latin typeface="Times New Roman"/>
              <a:ea typeface="Times New Roman"/>
              <a:cs typeface="Times New Roman"/>
              <a:sym typeface="Times New Roman"/>
            </a:endParaRPr>
          </a:p>
        </p:txBody>
      </p:sp>
      <p:sp>
        <p:nvSpPr>
          <p:cNvPr id="151" name="Google Shape;151;p6"/>
          <p:cNvSpPr txBox="1"/>
          <p:nvPr/>
        </p:nvSpPr>
        <p:spPr>
          <a:xfrm>
            <a:off x="381300" y="1643550"/>
            <a:ext cx="4573200" cy="28314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15000"/>
              </a:lnSpc>
              <a:spcBef>
                <a:spcPts val="0"/>
              </a:spcBef>
              <a:spcAft>
                <a:spcPts val="0"/>
              </a:spcAft>
              <a:buClr>
                <a:schemeClr val="dk1"/>
              </a:buClr>
              <a:buSzPts val="1900"/>
              <a:buFont typeface="Times New Roman"/>
              <a:buChar char="●"/>
            </a:pPr>
            <a:r>
              <a:rPr b="0" i="0" lang="en" sz="1900" u="none" cap="none" strike="noStrike">
                <a:solidFill>
                  <a:schemeClr val="dk1"/>
                </a:solidFill>
                <a:latin typeface="Times New Roman"/>
                <a:ea typeface="Times New Roman"/>
                <a:cs typeface="Times New Roman"/>
                <a:sym typeface="Times New Roman"/>
              </a:rPr>
              <a:t>The NEP 2020 focuses on students’ holistic development. It recognizes that in addition to academic achievement, students must develop social and emotional skills that enable them to succeed.</a:t>
            </a:r>
            <a:endParaRPr b="0" i="0" sz="1900" u="none" cap="none" strike="noStrike">
              <a:solidFill>
                <a:schemeClr val="dk1"/>
              </a:solidFill>
              <a:latin typeface="Times New Roman"/>
              <a:ea typeface="Times New Roman"/>
              <a:cs typeface="Times New Roman"/>
              <a:sym typeface="Times New Roman"/>
            </a:endParaRPr>
          </a:p>
          <a:p>
            <a:pPr indent="-349250" lvl="0" marL="457200" marR="0" rtl="0" algn="l">
              <a:lnSpc>
                <a:spcPct val="115000"/>
              </a:lnSpc>
              <a:spcBef>
                <a:spcPts val="0"/>
              </a:spcBef>
              <a:spcAft>
                <a:spcPts val="0"/>
              </a:spcAft>
              <a:buClr>
                <a:schemeClr val="dk1"/>
              </a:buClr>
              <a:buSzPts val="1900"/>
              <a:buFont typeface="Times New Roman"/>
              <a:buChar char="●"/>
            </a:pPr>
            <a:r>
              <a:rPr b="0" i="0" lang="en" sz="1900" u="none" cap="none" strike="noStrike">
                <a:solidFill>
                  <a:schemeClr val="dk1"/>
                </a:solidFill>
                <a:latin typeface="Times New Roman"/>
                <a:ea typeface="Times New Roman"/>
                <a:cs typeface="Times New Roman"/>
                <a:sym typeface="Times New Roman"/>
              </a:rPr>
              <a:t>The Policy aims to foster a safe and inclusive learning environment.</a:t>
            </a:r>
            <a:endParaRPr b="0" i="0" sz="1900" u="none" cap="none" strike="noStrike">
              <a:solidFill>
                <a:schemeClr val="dk1"/>
              </a:solidFill>
              <a:latin typeface="Times New Roman"/>
              <a:ea typeface="Times New Roman"/>
              <a:cs typeface="Times New Roman"/>
              <a:sym typeface="Times New Roman"/>
            </a:endParaRPr>
          </a:p>
        </p:txBody>
      </p:sp>
      <p:pic>
        <p:nvPicPr>
          <p:cNvPr id="152" name="Google Shape;152;p6"/>
          <p:cNvPicPr preferRelativeResize="0"/>
          <p:nvPr/>
        </p:nvPicPr>
        <p:blipFill rotWithShape="1">
          <a:blip r:embed="rId3">
            <a:alphaModFix/>
          </a:blip>
          <a:srcRect b="30037" l="60633" r="3412" t="33551"/>
          <a:stretch/>
        </p:blipFill>
        <p:spPr>
          <a:xfrm rot="479803">
            <a:off x="4876507" y="1911088"/>
            <a:ext cx="4090564" cy="233002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7"/>
          <p:cNvSpPr txBox="1"/>
          <p:nvPr>
            <p:ph idx="4294967295" type="body"/>
          </p:nvPr>
        </p:nvSpPr>
        <p:spPr>
          <a:xfrm>
            <a:off x="311700" y="1477175"/>
            <a:ext cx="8520600" cy="34164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1200"/>
              </a:spcBef>
              <a:spcAft>
                <a:spcPts val="0"/>
              </a:spcAft>
              <a:buClr>
                <a:schemeClr val="dk1"/>
              </a:buClr>
              <a:buSzPts val="1100"/>
              <a:buFont typeface="Arial"/>
              <a:buNone/>
            </a:pPr>
            <a:r>
              <a:t/>
            </a:r>
            <a:endParaRPr sz="2000">
              <a:solidFill>
                <a:schemeClr val="dk1"/>
              </a:solidFill>
              <a:latin typeface="Times New Roman"/>
              <a:ea typeface="Times New Roman"/>
              <a:cs typeface="Times New Roman"/>
              <a:sym typeface="Times New Roman"/>
            </a:endParaRPr>
          </a:p>
          <a:p>
            <a:pPr indent="-349250" lvl="0" marL="457200" rtl="0" algn="just">
              <a:lnSpc>
                <a:spcPct val="150000"/>
              </a:lnSpc>
              <a:spcBef>
                <a:spcPts val="120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This has to be done on all levels, i.e., </a:t>
            </a:r>
            <a:endParaRPr sz="1900">
              <a:solidFill>
                <a:schemeClr val="dk1"/>
              </a:solidFill>
              <a:latin typeface="Times New Roman"/>
              <a:ea typeface="Times New Roman"/>
              <a:cs typeface="Times New Roman"/>
              <a:sym typeface="Times New Roman"/>
            </a:endParaRPr>
          </a:p>
          <a:p>
            <a:pPr indent="-349250" lvl="0" marL="628650" rtl="0" algn="just">
              <a:lnSpc>
                <a:spcPct val="150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Foundational Stage (Pre-primary + Class 1 &amp; 2)</a:t>
            </a:r>
            <a:endParaRPr sz="1900">
              <a:solidFill>
                <a:schemeClr val="dk1"/>
              </a:solidFill>
              <a:latin typeface="Times New Roman"/>
              <a:ea typeface="Times New Roman"/>
              <a:cs typeface="Times New Roman"/>
              <a:sym typeface="Times New Roman"/>
            </a:endParaRPr>
          </a:p>
          <a:p>
            <a:pPr indent="-349250" lvl="0" marL="628650" rtl="0" algn="just">
              <a:lnSpc>
                <a:spcPct val="150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Preparatory Stage (Classes 3-5)</a:t>
            </a:r>
            <a:endParaRPr sz="1900">
              <a:solidFill>
                <a:schemeClr val="dk1"/>
              </a:solidFill>
              <a:latin typeface="Times New Roman"/>
              <a:ea typeface="Times New Roman"/>
              <a:cs typeface="Times New Roman"/>
              <a:sym typeface="Times New Roman"/>
            </a:endParaRPr>
          </a:p>
          <a:p>
            <a:pPr indent="-349250" lvl="0" marL="628650" rtl="0" algn="just">
              <a:lnSpc>
                <a:spcPct val="150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Middle Stage (Classes 6-8)</a:t>
            </a:r>
            <a:endParaRPr/>
          </a:p>
          <a:p>
            <a:pPr indent="-349250" lvl="0" marL="628650" rtl="0" algn="just">
              <a:lnSpc>
                <a:spcPct val="150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High School Stage (Classes 9-12)</a:t>
            </a:r>
            <a:endParaRPr sz="19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1200"/>
              </a:spcAft>
              <a:buSzPts val="1800"/>
              <a:buNone/>
            </a:pPr>
            <a:r>
              <a:t/>
            </a:r>
            <a:endParaRPr sz="2600">
              <a:latin typeface="Times New Roman"/>
              <a:ea typeface="Times New Roman"/>
              <a:cs typeface="Times New Roman"/>
              <a:sym typeface="Times New Roman"/>
            </a:endParaRPr>
          </a:p>
        </p:txBody>
      </p:sp>
      <p:pic>
        <p:nvPicPr>
          <p:cNvPr id="158" name="Google Shape;158;p7"/>
          <p:cNvPicPr preferRelativeResize="0"/>
          <p:nvPr/>
        </p:nvPicPr>
        <p:blipFill rotWithShape="1">
          <a:blip r:embed="rId3">
            <a:alphaModFix/>
          </a:blip>
          <a:srcRect b="29260" l="13381" r="55499" t="21111"/>
          <a:stretch/>
        </p:blipFill>
        <p:spPr>
          <a:xfrm>
            <a:off x="5963478" y="2385391"/>
            <a:ext cx="3180520" cy="2758108"/>
          </a:xfrm>
          <a:prstGeom prst="rect">
            <a:avLst/>
          </a:prstGeom>
          <a:noFill/>
          <a:ln>
            <a:noFill/>
          </a:ln>
        </p:spPr>
      </p:pic>
      <p:sp>
        <p:nvSpPr>
          <p:cNvPr id="159" name="Google Shape;159;p7"/>
          <p:cNvSpPr txBox="1"/>
          <p:nvPr>
            <p:ph idx="4294967295" type="title"/>
          </p:nvPr>
        </p:nvSpPr>
        <p:spPr>
          <a:xfrm>
            <a:off x="311700" y="904475"/>
            <a:ext cx="8520600" cy="5727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1800"/>
              </a:spcBef>
              <a:spcAft>
                <a:spcPts val="600"/>
              </a:spcAft>
              <a:buSzPts val="2800"/>
              <a:buNone/>
            </a:pPr>
            <a:r>
              <a:rPr b="1" lang="en" sz="2500">
                <a:latin typeface="Times New Roman"/>
                <a:ea typeface="Times New Roman"/>
                <a:cs typeface="Times New Roman"/>
                <a:sym typeface="Times New Roman"/>
              </a:rPr>
              <a:t>NEP 2020 </a:t>
            </a:r>
            <a:r>
              <a:rPr b="1" lang="en" sz="2500"/>
              <a:t>E</a:t>
            </a:r>
            <a:r>
              <a:rPr b="1" lang="en" sz="2500">
                <a:latin typeface="Times New Roman"/>
                <a:ea typeface="Times New Roman"/>
                <a:cs typeface="Times New Roman"/>
                <a:sym typeface="Times New Roman"/>
              </a:rPr>
              <a:t>mphasizes </a:t>
            </a:r>
            <a:r>
              <a:rPr b="1" lang="en" sz="2500"/>
              <a:t>S</a:t>
            </a:r>
            <a:r>
              <a:rPr b="1" lang="en" sz="2500">
                <a:latin typeface="Times New Roman"/>
                <a:ea typeface="Times New Roman"/>
                <a:cs typeface="Times New Roman"/>
                <a:sym typeface="Times New Roman"/>
              </a:rPr>
              <a:t>ocio-</a:t>
            </a:r>
            <a:r>
              <a:rPr b="1" lang="en" sz="2500"/>
              <a:t>E</a:t>
            </a:r>
            <a:r>
              <a:rPr b="1" lang="en" sz="2500">
                <a:latin typeface="Times New Roman"/>
                <a:ea typeface="Times New Roman"/>
                <a:cs typeface="Times New Roman"/>
                <a:sym typeface="Times New Roman"/>
              </a:rPr>
              <a:t>motional </a:t>
            </a:r>
            <a:r>
              <a:rPr b="1" lang="en" sz="2500"/>
              <a:t>A</a:t>
            </a:r>
            <a:r>
              <a:rPr b="1" lang="en" sz="2500">
                <a:latin typeface="Times New Roman"/>
                <a:ea typeface="Times New Roman"/>
                <a:cs typeface="Times New Roman"/>
                <a:sym typeface="Times New Roman"/>
              </a:rPr>
              <a:t>nd </a:t>
            </a:r>
            <a:r>
              <a:rPr b="1" lang="en" sz="2500"/>
              <a:t>E</a:t>
            </a:r>
            <a:r>
              <a:rPr b="1" lang="en" sz="2500">
                <a:latin typeface="Times New Roman"/>
                <a:ea typeface="Times New Roman"/>
                <a:cs typeface="Times New Roman"/>
                <a:sym typeface="Times New Roman"/>
              </a:rPr>
              <a:t>thical </a:t>
            </a:r>
            <a:r>
              <a:rPr b="1" lang="en" sz="2500"/>
              <a:t>S</a:t>
            </a:r>
            <a:r>
              <a:rPr b="1" lang="en" sz="2500">
                <a:latin typeface="Times New Roman"/>
                <a:ea typeface="Times New Roman"/>
                <a:cs typeface="Times New Roman"/>
                <a:sym typeface="Times New Roman"/>
              </a:rPr>
              <a:t>kills </a:t>
            </a:r>
            <a:r>
              <a:rPr b="1" lang="en" sz="2500"/>
              <a:t>I</a:t>
            </a:r>
            <a:r>
              <a:rPr b="1" lang="en" sz="2500">
                <a:latin typeface="Times New Roman"/>
                <a:ea typeface="Times New Roman"/>
                <a:cs typeface="Times New Roman"/>
                <a:sym typeface="Times New Roman"/>
              </a:rPr>
              <a:t>n </a:t>
            </a:r>
            <a:r>
              <a:rPr b="1" lang="en" sz="2500"/>
              <a:t>A</a:t>
            </a:r>
            <a:r>
              <a:rPr b="1" lang="en" sz="2500">
                <a:latin typeface="Times New Roman"/>
                <a:ea typeface="Times New Roman"/>
                <a:cs typeface="Times New Roman"/>
                <a:sym typeface="Times New Roman"/>
              </a:rPr>
              <a:t>ll </a:t>
            </a:r>
            <a:r>
              <a:rPr b="1" lang="en" sz="2500"/>
              <a:t>S</a:t>
            </a:r>
            <a:r>
              <a:rPr b="1" lang="en" sz="2500">
                <a:latin typeface="Times New Roman"/>
                <a:ea typeface="Times New Roman"/>
                <a:cs typeface="Times New Roman"/>
                <a:sym typeface="Times New Roman"/>
              </a:rPr>
              <a:t>chool </a:t>
            </a:r>
            <a:r>
              <a:rPr b="1" lang="en" sz="2500"/>
              <a:t>S</a:t>
            </a:r>
            <a:r>
              <a:rPr b="1" lang="en" sz="2500">
                <a:latin typeface="Times New Roman"/>
                <a:ea typeface="Times New Roman"/>
                <a:cs typeface="Times New Roman"/>
                <a:sym typeface="Times New Roman"/>
              </a:rPr>
              <a:t>tages</a:t>
            </a:r>
            <a:endParaRPr sz="4100">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8"/>
          <p:cNvSpPr txBox="1"/>
          <p:nvPr>
            <p:ph idx="4294967295" type="title"/>
          </p:nvPr>
        </p:nvSpPr>
        <p:spPr>
          <a:xfrm>
            <a:off x="311700" y="8184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SzPct val="111111"/>
              <a:buNone/>
            </a:pPr>
            <a:r>
              <a:rPr b="1" lang="en">
                <a:latin typeface="Times New Roman"/>
                <a:ea typeface="Times New Roman"/>
                <a:cs typeface="Times New Roman"/>
                <a:sym typeface="Times New Roman"/>
              </a:rPr>
              <a:t>Understanding NEP 2020 </a:t>
            </a:r>
            <a:r>
              <a:rPr b="1" lang="en"/>
              <a:t>A</a:t>
            </a:r>
            <a:r>
              <a:rPr b="1" lang="en">
                <a:latin typeface="Times New Roman"/>
                <a:ea typeface="Times New Roman"/>
                <a:cs typeface="Times New Roman"/>
                <a:sym typeface="Times New Roman"/>
              </a:rPr>
              <a:t>pproach </a:t>
            </a:r>
            <a:r>
              <a:rPr b="1" lang="en"/>
              <a:t>T</a:t>
            </a:r>
            <a:r>
              <a:rPr b="1" lang="en">
                <a:latin typeface="Times New Roman"/>
                <a:ea typeface="Times New Roman"/>
                <a:cs typeface="Times New Roman"/>
                <a:sym typeface="Times New Roman"/>
              </a:rPr>
              <a:t>o </a:t>
            </a:r>
            <a:r>
              <a:rPr b="1" lang="en"/>
              <a:t>I</a:t>
            </a:r>
            <a:r>
              <a:rPr b="1" lang="en">
                <a:latin typeface="Times New Roman"/>
                <a:ea typeface="Times New Roman"/>
                <a:cs typeface="Times New Roman"/>
                <a:sym typeface="Times New Roman"/>
              </a:rPr>
              <a:t>ntegrating SEL </a:t>
            </a:r>
            <a:r>
              <a:rPr b="1" lang="en"/>
              <a:t>S</a:t>
            </a:r>
            <a:r>
              <a:rPr b="1" lang="en">
                <a:latin typeface="Times New Roman"/>
                <a:ea typeface="Times New Roman"/>
                <a:cs typeface="Times New Roman"/>
                <a:sym typeface="Times New Roman"/>
              </a:rPr>
              <a:t>kills </a:t>
            </a:r>
            <a:r>
              <a:rPr b="1" lang="en"/>
              <a:t>I</a:t>
            </a:r>
            <a:r>
              <a:rPr b="1" lang="en">
                <a:latin typeface="Times New Roman"/>
                <a:ea typeface="Times New Roman"/>
                <a:cs typeface="Times New Roman"/>
                <a:sym typeface="Times New Roman"/>
              </a:rPr>
              <a:t>nto </a:t>
            </a:r>
            <a:r>
              <a:rPr b="1" lang="en"/>
              <a:t>T</a:t>
            </a:r>
            <a:r>
              <a:rPr b="1" lang="en">
                <a:latin typeface="Times New Roman"/>
                <a:ea typeface="Times New Roman"/>
                <a:cs typeface="Times New Roman"/>
                <a:sym typeface="Times New Roman"/>
              </a:rPr>
              <a:t>he </a:t>
            </a:r>
            <a:r>
              <a:rPr b="1" lang="en"/>
              <a:t>C</a:t>
            </a:r>
            <a:r>
              <a:rPr b="1" lang="en">
                <a:latin typeface="Times New Roman"/>
                <a:ea typeface="Times New Roman"/>
                <a:cs typeface="Times New Roman"/>
                <a:sym typeface="Times New Roman"/>
              </a:rPr>
              <a:t>urriculum</a:t>
            </a:r>
            <a:endParaRPr b="1">
              <a:latin typeface="Times New Roman"/>
              <a:ea typeface="Times New Roman"/>
              <a:cs typeface="Times New Roman"/>
              <a:sym typeface="Times New Roman"/>
            </a:endParaRPr>
          </a:p>
        </p:txBody>
      </p:sp>
      <p:sp>
        <p:nvSpPr>
          <p:cNvPr id="165" name="Google Shape;165;p8"/>
          <p:cNvSpPr txBox="1"/>
          <p:nvPr>
            <p:ph idx="4294967295" type="body"/>
          </p:nvPr>
        </p:nvSpPr>
        <p:spPr>
          <a:xfrm>
            <a:off x="311700" y="1723075"/>
            <a:ext cx="6114600" cy="2845800"/>
          </a:xfrm>
          <a:prstGeom prst="rect">
            <a:avLst/>
          </a:prstGeom>
          <a:noFill/>
          <a:ln>
            <a:noFill/>
          </a:ln>
        </p:spPr>
        <p:txBody>
          <a:bodyPr anchorCtr="0" anchor="t" bIns="91425" lIns="91425" spcFirstLastPara="1" rIns="91425" wrap="square" tIns="91425">
            <a:normAutofit/>
          </a:bodyPr>
          <a:lstStyle/>
          <a:p>
            <a:pPr indent="-349250" lvl="0" marL="457200" rtl="0" algn="l">
              <a:lnSpc>
                <a:spcPct val="115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NEP 2020 integrates </a:t>
            </a:r>
            <a:r>
              <a:rPr lang="en" sz="1900">
                <a:solidFill>
                  <a:schemeClr val="dk1"/>
                </a:solidFill>
              </a:rPr>
              <a:t>NGN SEEL</a:t>
            </a:r>
            <a:r>
              <a:rPr lang="en" sz="1900">
                <a:solidFill>
                  <a:schemeClr val="dk1"/>
                </a:solidFill>
                <a:latin typeface="Times New Roman"/>
                <a:ea typeface="Times New Roman"/>
                <a:cs typeface="Times New Roman"/>
                <a:sym typeface="Times New Roman"/>
              </a:rPr>
              <a:t> skills </a:t>
            </a:r>
            <a:r>
              <a:rPr lang="en" sz="1900">
                <a:solidFill>
                  <a:schemeClr val="dk1"/>
                </a:solidFill>
              </a:rPr>
              <a:t>through a comprehensive </a:t>
            </a:r>
            <a:r>
              <a:rPr lang="en" sz="1900">
                <a:solidFill>
                  <a:schemeClr val="dk1"/>
                </a:solidFill>
                <a:latin typeface="Times New Roman"/>
                <a:ea typeface="Times New Roman"/>
                <a:cs typeface="Times New Roman"/>
                <a:sym typeface="Times New Roman"/>
              </a:rPr>
              <a:t>curriculum across all subjects and levels. </a:t>
            </a:r>
            <a:endParaRPr sz="1900">
              <a:solidFill>
                <a:schemeClr val="dk1"/>
              </a:solidFill>
              <a:latin typeface="Times New Roman"/>
              <a:ea typeface="Times New Roman"/>
              <a:cs typeface="Times New Roman"/>
              <a:sym typeface="Times New Roman"/>
            </a:endParaRPr>
          </a:p>
          <a:p>
            <a:pPr indent="-349250" lvl="0" marL="457200" rtl="0" algn="l">
              <a:lnSpc>
                <a:spcPct val="115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It emphasizes pedagogical approaches, provides teacher training, and emphasizes assessment. </a:t>
            </a:r>
            <a:endParaRPr sz="1900">
              <a:solidFill>
                <a:schemeClr val="dk1"/>
              </a:solidFill>
              <a:latin typeface="Times New Roman"/>
              <a:ea typeface="Times New Roman"/>
              <a:cs typeface="Times New Roman"/>
              <a:sym typeface="Times New Roman"/>
            </a:endParaRPr>
          </a:p>
          <a:p>
            <a:pPr indent="-349250" lvl="0" marL="457200" rtl="0" algn="l">
              <a:lnSpc>
                <a:spcPct val="115000"/>
              </a:lnSpc>
              <a:spcBef>
                <a:spcPts val="0"/>
              </a:spcBef>
              <a:spcAft>
                <a:spcPts val="0"/>
              </a:spcAft>
              <a:buClr>
                <a:schemeClr val="dk1"/>
              </a:buClr>
              <a:buSzPts val="1900"/>
              <a:buFont typeface="Times New Roman"/>
              <a:buChar char="●"/>
            </a:pPr>
            <a:r>
              <a:rPr lang="en" sz="1900">
                <a:solidFill>
                  <a:schemeClr val="dk1"/>
                </a:solidFill>
                <a:latin typeface="Times New Roman"/>
                <a:ea typeface="Times New Roman"/>
                <a:cs typeface="Times New Roman"/>
                <a:sym typeface="Times New Roman"/>
              </a:rPr>
              <a:t>Co-curricular activities are used to promote </a:t>
            </a:r>
            <a:r>
              <a:rPr lang="en" sz="1900">
                <a:solidFill>
                  <a:schemeClr val="dk1"/>
                </a:solidFill>
              </a:rPr>
              <a:t>NGN SEEL</a:t>
            </a:r>
            <a:r>
              <a:rPr lang="en" sz="1900">
                <a:solidFill>
                  <a:schemeClr val="dk1"/>
                </a:solidFill>
                <a:latin typeface="Times New Roman"/>
                <a:ea typeface="Times New Roman"/>
                <a:cs typeface="Times New Roman"/>
                <a:sym typeface="Times New Roman"/>
              </a:rPr>
              <a:t> in real-life contexts.</a:t>
            </a:r>
            <a:endParaRPr sz="1900">
              <a:solidFill>
                <a:schemeClr val="dk1"/>
              </a:solidFill>
              <a:latin typeface="Times New Roman"/>
              <a:ea typeface="Times New Roman"/>
              <a:cs typeface="Times New Roman"/>
              <a:sym typeface="Times New Roman"/>
            </a:endParaRPr>
          </a:p>
        </p:txBody>
      </p:sp>
      <p:pic>
        <p:nvPicPr>
          <p:cNvPr id="166" name="Google Shape;166;p8"/>
          <p:cNvPicPr preferRelativeResize="0"/>
          <p:nvPr/>
        </p:nvPicPr>
        <p:blipFill rotWithShape="1">
          <a:blip r:embed="rId3">
            <a:alphaModFix/>
          </a:blip>
          <a:srcRect b="22529" l="12680" r="37941" t="18119"/>
          <a:stretch/>
        </p:blipFill>
        <p:spPr>
          <a:xfrm rot="-169862">
            <a:off x="6464851" y="1623178"/>
            <a:ext cx="2371300" cy="16033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9"/>
          <p:cNvSpPr txBox="1"/>
          <p:nvPr>
            <p:ph idx="4294967295" type="title"/>
          </p:nvPr>
        </p:nvSpPr>
        <p:spPr>
          <a:xfrm>
            <a:off x="311700" y="160142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t>Deep Dive Into </a:t>
            </a:r>
            <a:r>
              <a:rPr b="1" lang="en" sz="3750"/>
              <a:t>Five Common Social And Emotional Learning Skills</a:t>
            </a:r>
            <a:endParaRPr b="1" sz="402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